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1"/>
  </p:notesMasterIdLst>
  <p:sldIdLst>
    <p:sldId id="263" r:id="rId2"/>
    <p:sldId id="281" r:id="rId3"/>
    <p:sldId id="262" r:id="rId4"/>
    <p:sldId id="265" r:id="rId5"/>
    <p:sldId id="267" r:id="rId6"/>
    <p:sldId id="268" r:id="rId7"/>
    <p:sldId id="266" r:id="rId8"/>
    <p:sldId id="269" r:id="rId9"/>
    <p:sldId id="270" r:id="rId10"/>
    <p:sldId id="273" r:id="rId11"/>
    <p:sldId id="274" r:id="rId12"/>
    <p:sldId id="275" r:id="rId13"/>
    <p:sldId id="271" r:id="rId14"/>
    <p:sldId id="277" r:id="rId15"/>
    <p:sldId id="278" r:id="rId16"/>
    <p:sldId id="282" r:id="rId17"/>
    <p:sldId id="283" r:id="rId18"/>
    <p:sldId id="279" r:id="rId19"/>
    <p:sldId id="280" r:id="rId20"/>
    <p:sldId id="285" r:id="rId21"/>
    <p:sldId id="320" r:id="rId22"/>
    <p:sldId id="284" r:id="rId23"/>
    <p:sldId id="286" r:id="rId24"/>
    <p:sldId id="289" r:id="rId25"/>
    <p:sldId id="290" r:id="rId26"/>
    <p:sldId id="287" r:id="rId27"/>
    <p:sldId id="291" r:id="rId28"/>
    <p:sldId id="292" r:id="rId29"/>
    <p:sldId id="293" r:id="rId30"/>
    <p:sldId id="310" r:id="rId31"/>
    <p:sldId id="295" r:id="rId32"/>
    <p:sldId id="294" r:id="rId33"/>
    <p:sldId id="296" r:id="rId34"/>
    <p:sldId id="297" r:id="rId35"/>
    <p:sldId id="298" r:id="rId36"/>
    <p:sldId id="299" r:id="rId37"/>
    <p:sldId id="300" r:id="rId38"/>
    <p:sldId id="301" r:id="rId39"/>
    <p:sldId id="302" r:id="rId40"/>
    <p:sldId id="303" r:id="rId41"/>
    <p:sldId id="304" r:id="rId42"/>
    <p:sldId id="288" r:id="rId43"/>
    <p:sldId id="272" r:id="rId44"/>
    <p:sldId id="305" r:id="rId45"/>
    <p:sldId id="306" r:id="rId46"/>
    <p:sldId id="311" r:id="rId47"/>
    <p:sldId id="316" r:id="rId48"/>
    <p:sldId id="312" r:id="rId49"/>
    <p:sldId id="313" r:id="rId50"/>
    <p:sldId id="314" r:id="rId51"/>
    <p:sldId id="315" r:id="rId52"/>
    <p:sldId id="307" r:id="rId53"/>
    <p:sldId id="308" r:id="rId54"/>
    <p:sldId id="317" r:id="rId55"/>
    <p:sldId id="319" r:id="rId56"/>
    <p:sldId id="318" r:id="rId57"/>
    <p:sldId id="309" r:id="rId58"/>
    <p:sldId id="321" r:id="rId59"/>
    <p:sldId id="264" r:id="rId60"/>
  </p:sldIdLst>
  <p:sldSz cx="12192000" cy="6858000"/>
  <p:notesSz cx="6858000" cy="9144000"/>
  <p:defaultTextStyle>
    <a:defPPr>
      <a:defRPr lang="en-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eskmine laad 2 – rõh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Hele laad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Hele laad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7" autoAdjust="0"/>
    <p:restoredTop sz="82968" autoAdjust="0"/>
  </p:normalViewPr>
  <p:slideViewPr>
    <p:cSldViewPr snapToGrid="0">
      <p:cViewPr varScale="1">
        <p:scale>
          <a:sx n="132" d="100"/>
          <a:sy n="132" d="100"/>
        </p:scale>
        <p:origin x="363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vallo\EKUK%20Dropbox\Projektide%20b&#252;roo%20kaust\Ida-Viru%20joogiveevarustuskindlus\&#220;V%20n&#245;uetele%20vastavu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vallo\EKUK%20Dropbox\Projektide%20b&#252;roo%20kaust\Ida-Viru%20joogiveevarustuskindlus\&#220;V%20n&#245;uetele%20vastavu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vallo\EKUK%20Dropbox\Projektide%20b&#252;roo%20kaust\Ida-Viru%20joogiveevarustuskindlus\I-V%20veehaarded.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User\EKUK%20Dropbox\Projektide%20b&#252;roo%20kaust\Ida-Viru%20joogiveevarustuskindlus\VE%20k&#252;simustikud\Jaotusv&#245;rk_koond.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vallo\EKUK%20Dropbox\Projektide%20b&#252;roo%20kaust\Ida-Viru%20joogiveevarustuskindlus\OV\Omaveev&#228;rgi%20vastused_I-V%20Joogivee%20tulemid.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vallo\EKUK%20Dropbox\Projektide%20b&#252;roo%20kaust\Ida-Viru%20joogiveevarustuskindlus\OV\Omaveev&#228;rgi%20vastused_I-V%20Joogivee%20tulemid.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vallo\EKUK%20Dropbox\Projektide%20b&#252;roo%20kaust\Ida-Viru%20joogiveevarustuskindlus\OV\Omaveev&#228;rgi%20vastused_I-V%20Joogivee%20tulemid.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vallo\EKUK%20Dropbox\Projektide%20b&#252;roo%20kaust\Ida-Viru%20joogiveevarustuskindlus\OV\OV_21102025.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maves.sharepoint.com/sites/jagamine/Shared%20Documents/Ethel/24123%20I-V%20veelahendus/Joonised.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vallo\EKUK%20Dropbox\Projektide%20b&#252;roo%20kaust\Ida-Viru%20joogiveevarustuskindlus\Ahtme%20VTJ%20katsed.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Toorvesi2!$S$3:$S$8</c:f>
              <c:strCache>
                <c:ptCount val="6"/>
                <c:pt idx="0">
                  <c:v>Fe</c:v>
                </c:pt>
                <c:pt idx="1">
                  <c:v>Mn</c:v>
                </c:pt>
                <c:pt idx="2">
                  <c:v>Coli-laadsed</c:v>
                </c:pt>
                <c:pt idx="3">
                  <c:v>Enterokokid</c:v>
                </c:pt>
                <c:pt idx="4">
                  <c:v>Cl</c:v>
                </c:pt>
                <c:pt idx="5">
                  <c:v>Muud</c:v>
                </c:pt>
              </c:strCache>
            </c:strRef>
          </c:cat>
          <c:val>
            <c:numRef>
              <c:f>Toorvesi2!$U$3:$U$8</c:f>
              <c:numCache>
                <c:formatCode>0%</c:formatCode>
                <c:ptCount val="6"/>
                <c:pt idx="0">
                  <c:v>0.82894736842105265</c:v>
                </c:pt>
                <c:pt idx="1">
                  <c:v>0.23684210526315788</c:v>
                </c:pt>
                <c:pt idx="2">
                  <c:v>5.2631578947368418E-2</c:v>
                </c:pt>
                <c:pt idx="3">
                  <c:v>3.9473684210526314E-2</c:v>
                </c:pt>
                <c:pt idx="4">
                  <c:v>0.11842105263157894</c:v>
                </c:pt>
                <c:pt idx="5">
                  <c:v>7.8947368421052627E-2</c:v>
                </c:pt>
              </c:numCache>
            </c:numRef>
          </c:val>
          <c:extLst>
            <c:ext xmlns:c16="http://schemas.microsoft.com/office/drawing/2014/chart" uri="{C3380CC4-5D6E-409C-BE32-E72D297353CC}">
              <c16:uniqueId val="{00000000-F38C-46CB-8E7B-B25AE324E7DA}"/>
            </c:ext>
          </c:extLst>
        </c:ser>
        <c:dLbls>
          <c:showLegendKey val="0"/>
          <c:showVal val="0"/>
          <c:showCatName val="0"/>
          <c:showSerName val="0"/>
          <c:showPercent val="0"/>
          <c:showBubbleSize val="0"/>
        </c:dLbls>
        <c:gapWidth val="219"/>
        <c:overlap val="-27"/>
        <c:axId val="1799645359"/>
        <c:axId val="1799643919"/>
      </c:barChart>
      <c:catAx>
        <c:axId val="17996453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9643919"/>
        <c:crosses val="autoZero"/>
        <c:auto val="1"/>
        <c:lblAlgn val="ctr"/>
        <c:lblOffset val="100"/>
        <c:noMultiLvlLbl val="0"/>
      </c:catAx>
      <c:valAx>
        <c:axId val="1799643919"/>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964535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PRK!$B$3:$B$9</c:f>
              <c:strCache>
                <c:ptCount val="7"/>
                <c:pt idx="0">
                  <c:v>Manteltoru kõrgus alla 0,3 m</c:v>
                </c:pt>
                <c:pt idx="1">
                  <c:v>Kaevu suue ei ole hermeetiliselt suletud</c:v>
                </c:pt>
                <c:pt idx="2">
                  <c:v>Puurkaev on olnud uputatud</c:v>
                </c:pt>
                <c:pt idx="3">
                  <c:v>Katkine manteltoru</c:v>
                </c:pt>
                <c:pt idx="4">
                  <c:v>VE kahtlustab leket</c:v>
                </c:pt>
                <c:pt idx="5">
                  <c:v>Kaevu manteltoru maapealne osa on viltu või deformeerunud</c:v>
                </c:pt>
                <c:pt idx="6">
                  <c:v>Võõrvesi võib kaevu sattuda</c:v>
                </c:pt>
              </c:strCache>
            </c:strRef>
          </c:cat>
          <c:val>
            <c:numRef>
              <c:f>PRK!$C$3:$C$9</c:f>
              <c:numCache>
                <c:formatCode>General</c:formatCode>
                <c:ptCount val="7"/>
                <c:pt idx="0">
                  <c:v>17</c:v>
                </c:pt>
                <c:pt idx="1">
                  <c:v>27</c:v>
                </c:pt>
                <c:pt idx="2">
                  <c:v>7</c:v>
                </c:pt>
                <c:pt idx="3">
                  <c:v>2</c:v>
                </c:pt>
                <c:pt idx="4">
                  <c:v>6</c:v>
                </c:pt>
                <c:pt idx="5">
                  <c:v>4</c:v>
                </c:pt>
                <c:pt idx="6">
                  <c:v>14</c:v>
                </c:pt>
              </c:numCache>
            </c:numRef>
          </c:val>
          <c:extLst>
            <c:ext xmlns:c16="http://schemas.microsoft.com/office/drawing/2014/chart" uri="{C3380CC4-5D6E-409C-BE32-E72D297353CC}">
              <c16:uniqueId val="{00000000-0F6D-4DA8-B079-2C3FE9D8506D}"/>
            </c:ext>
          </c:extLst>
        </c:ser>
        <c:dLbls>
          <c:showLegendKey val="0"/>
          <c:showVal val="0"/>
          <c:showCatName val="0"/>
          <c:showSerName val="0"/>
          <c:showPercent val="0"/>
          <c:showBubbleSize val="0"/>
        </c:dLbls>
        <c:gapWidth val="182"/>
        <c:axId val="2007744383"/>
        <c:axId val="1317156191"/>
      </c:barChart>
      <c:catAx>
        <c:axId val="200774438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17156191"/>
        <c:crosses val="autoZero"/>
        <c:auto val="1"/>
        <c:lblAlgn val="ctr"/>
        <c:lblOffset val="100"/>
        <c:noMultiLvlLbl val="0"/>
      </c:catAx>
      <c:valAx>
        <c:axId val="131715619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77443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Leht2!$Q$2:$Q$5</c:f>
              <c:strCache>
                <c:ptCount val="4"/>
                <c:pt idx="0">
                  <c:v>&lt; 30</c:v>
                </c:pt>
                <c:pt idx="1">
                  <c:v>30-39</c:v>
                </c:pt>
                <c:pt idx="2">
                  <c:v>40-49</c:v>
                </c:pt>
                <c:pt idx="3">
                  <c:v>≥ 50</c:v>
                </c:pt>
              </c:strCache>
            </c:strRef>
          </c:cat>
          <c:val>
            <c:numRef>
              <c:f>Leht2!$R$2:$R$5</c:f>
              <c:numCache>
                <c:formatCode>General</c:formatCode>
                <c:ptCount val="4"/>
                <c:pt idx="0">
                  <c:v>69</c:v>
                </c:pt>
                <c:pt idx="1">
                  <c:v>16</c:v>
                </c:pt>
                <c:pt idx="2">
                  <c:v>17</c:v>
                </c:pt>
                <c:pt idx="3">
                  <c:v>33</c:v>
                </c:pt>
              </c:numCache>
            </c:numRef>
          </c:val>
          <c:extLst>
            <c:ext xmlns:c16="http://schemas.microsoft.com/office/drawing/2014/chart" uri="{C3380CC4-5D6E-409C-BE32-E72D297353CC}">
              <c16:uniqueId val="{00000000-C414-4FF6-8860-4B106D68F88F}"/>
            </c:ext>
          </c:extLst>
        </c:ser>
        <c:dLbls>
          <c:showLegendKey val="0"/>
          <c:showVal val="0"/>
          <c:showCatName val="0"/>
          <c:showSerName val="0"/>
          <c:showPercent val="0"/>
          <c:showBubbleSize val="0"/>
        </c:dLbls>
        <c:gapWidth val="219"/>
        <c:overlap val="-27"/>
        <c:axId val="442313567"/>
        <c:axId val="442314527"/>
      </c:barChart>
      <c:catAx>
        <c:axId val="44231356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t-EE" noProof="0" dirty="0"/>
                  <a:t>PRK vanus ,</a:t>
                </a:r>
                <a:r>
                  <a:rPr lang="et-EE" baseline="0" noProof="0" dirty="0"/>
                  <a:t> aastat</a:t>
                </a:r>
                <a:endParaRPr lang="et-EE" noProof="0"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2314527"/>
        <c:crosses val="autoZero"/>
        <c:auto val="1"/>
        <c:lblAlgn val="ctr"/>
        <c:lblOffset val="100"/>
        <c:noMultiLvlLbl val="0"/>
      </c:catAx>
      <c:valAx>
        <c:axId val="44231452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t-EE" noProof="0" dirty="0"/>
                  <a:t>Arv</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231356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varakaitse!$V$5:$V$11</c:f>
              <c:strCache>
                <c:ptCount val="7"/>
                <c:pt idx="0">
                  <c:v>Aiaga piiratud</c:v>
                </c:pt>
                <c:pt idx="1">
                  <c:v>Ümbrus on valgustatud</c:v>
                </c:pt>
                <c:pt idx="2">
                  <c:v>Hoiatussildid</c:v>
                </c:pt>
                <c:pt idx="3">
                  <c:v>Sissepääs hästi nähtav</c:v>
                </c:pt>
                <c:pt idx="4">
                  <c:v>Kaugvalve</c:v>
                </c:pt>
                <c:pt idx="5">
                  <c:v>Häire</c:v>
                </c:pt>
                <c:pt idx="6">
                  <c:v>Rajatised on lukustatud</c:v>
                </c:pt>
              </c:strCache>
            </c:strRef>
          </c:cat>
          <c:val>
            <c:numRef>
              <c:f>varakaitse!$W$5:$W$11</c:f>
              <c:numCache>
                <c:formatCode>0%</c:formatCode>
                <c:ptCount val="7"/>
                <c:pt idx="0">
                  <c:v>0.33898305084745761</c:v>
                </c:pt>
                <c:pt idx="1">
                  <c:v>0.3728813559322034</c:v>
                </c:pt>
                <c:pt idx="2">
                  <c:v>9.7142857142857142E-2</c:v>
                </c:pt>
                <c:pt idx="3">
                  <c:v>0.79096045197740117</c:v>
                </c:pt>
                <c:pt idx="4">
                  <c:v>0.33898305084745761</c:v>
                </c:pt>
                <c:pt idx="5">
                  <c:v>0.31073446327683618</c:v>
                </c:pt>
                <c:pt idx="6">
                  <c:v>0.94</c:v>
                </c:pt>
              </c:numCache>
            </c:numRef>
          </c:val>
          <c:extLst>
            <c:ext xmlns:c16="http://schemas.microsoft.com/office/drawing/2014/chart" uri="{C3380CC4-5D6E-409C-BE32-E72D297353CC}">
              <c16:uniqueId val="{00000000-E15C-4F4A-9595-E24FF6D0B58D}"/>
            </c:ext>
          </c:extLst>
        </c:ser>
        <c:dLbls>
          <c:showLegendKey val="0"/>
          <c:showVal val="0"/>
          <c:showCatName val="0"/>
          <c:showSerName val="0"/>
          <c:showPercent val="0"/>
          <c:showBubbleSize val="0"/>
        </c:dLbls>
        <c:gapWidth val="182"/>
        <c:axId val="1845112607"/>
        <c:axId val="1845118367"/>
      </c:barChart>
      <c:catAx>
        <c:axId val="184511260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5118367"/>
        <c:crosses val="autoZero"/>
        <c:auto val="1"/>
        <c:lblAlgn val="ctr"/>
        <c:lblOffset val="100"/>
        <c:noMultiLvlLbl val="0"/>
      </c:catAx>
      <c:valAx>
        <c:axId val="1845118367"/>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51126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Leht1!$H$3:$H$9</c:f>
              <c:strCache>
                <c:ptCount val="7"/>
                <c:pt idx="0">
                  <c:v>Salvkaevu rakete kõrgus on alla 0,7 m</c:v>
                </c:pt>
                <c:pt idx="1">
                  <c:v>Kaev ei ole kaetud</c:v>
                </c:pt>
                <c:pt idx="2">
                  <c:v>Veelukk puudub</c:v>
                </c:pt>
                <c:pt idx="3">
                  <c:v>Kaevurakked on lagunenud</c:v>
                </c:pt>
                <c:pt idx="4">
                  <c:v>Liigvesi võib kaevu sattuda</c:v>
                </c:pt>
                <c:pt idx="5">
                  <c:v>Kaevus on risu või ujuprahti näha</c:v>
                </c:pt>
                <c:pt idx="6">
                  <c:v>Vett ei jagu igal ajal</c:v>
                </c:pt>
              </c:strCache>
            </c:strRef>
          </c:cat>
          <c:val>
            <c:numRef>
              <c:f>Leht1!$I$3:$I$9</c:f>
              <c:numCache>
                <c:formatCode>0%</c:formatCode>
                <c:ptCount val="7"/>
                <c:pt idx="0">
                  <c:v>0.59375</c:v>
                </c:pt>
                <c:pt idx="1">
                  <c:v>7.1428571428571425E-2</c:v>
                </c:pt>
                <c:pt idx="2">
                  <c:v>0.78260869565217395</c:v>
                </c:pt>
                <c:pt idx="3">
                  <c:v>0.11538461538461539</c:v>
                </c:pt>
                <c:pt idx="4">
                  <c:v>0.37931034482758619</c:v>
                </c:pt>
                <c:pt idx="5">
                  <c:v>0.1875</c:v>
                </c:pt>
                <c:pt idx="6">
                  <c:v>0.18181818181818182</c:v>
                </c:pt>
              </c:numCache>
            </c:numRef>
          </c:val>
          <c:extLst>
            <c:ext xmlns:c16="http://schemas.microsoft.com/office/drawing/2014/chart" uri="{C3380CC4-5D6E-409C-BE32-E72D297353CC}">
              <c16:uniqueId val="{00000000-73B3-4EB7-A50C-39265EFFD083}"/>
            </c:ext>
          </c:extLst>
        </c:ser>
        <c:dLbls>
          <c:showLegendKey val="0"/>
          <c:showVal val="0"/>
          <c:showCatName val="0"/>
          <c:showSerName val="0"/>
          <c:showPercent val="0"/>
          <c:showBubbleSize val="0"/>
        </c:dLbls>
        <c:gapWidth val="182"/>
        <c:axId val="1654068800"/>
        <c:axId val="1631535360"/>
      </c:barChart>
      <c:catAx>
        <c:axId val="1654068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31535360"/>
        <c:crosses val="autoZero"/>
        <c:auto val="1"/>
        <c:lblAlgn val="ctr"/>
        <c:lblOffset val="100"/>
        <c:noMultiLvlLbl val="0"/>
      </c:catAx>
      <c:valAx>
        <c:axId val="163153536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540688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Leht1!$H$12:$H$16</c:f>
              <c:strCache>
                <c:ptCount val="5"/>
                <c:pt idx="0">
                  <c:v>Manteltoru kõrgus on alla 0,3 m</c:v>
                </c:pt>
                <c:pt idx="1">
                  <c:v>Kaevu suu on avatud</c:v>
                </c:pt>
                <c:pt idx="2">
                  <c:v>Omanik kahtlustab konstruktsiooni lagunemist</c:v>
                </c:pt>
                <c:pt idx="3">
                  <c:v>Kaevu suue on lagunenud</c:v>
                </c:pt>
                <c:pt idx="4">
                  <c:v>Liigvesi võib kaevu sattuda</c:v>
                </c:pt>
              </c:strCache>
            </c:strRef>
          </c:cat>
          <c:val>
            <c:numRef>
              <c:f>Leht1!$I$12:$I$16</c:f>
              <c:numCache>
                <c:formatCode>0%</c:formatCode>
                <c:ptCount val="5"/>
                <c:pt idx="0">
                  <c:v>0.38983050847457629</c:v>
                </c:pt>
                <c:pt idx="1">
                  <c:v>2.0833333333333332E-2</c:v>
                </c:pt>
                <c:pt idx="2">
                  <c:v>9.6774193548387094E-2</c:v>
                </c:pt>
                <c:pt idx="3">
                  <c:v>4.9180327868852458E-2</c:v>
                </c:pt>
                <c:pt idx="4">
                  <c:v>4.8387096774193547E-2</c:v>
                </c:pt>
              </c:numCache>
            </c:numRef>
          </c:val>
          <c:extLst>
            <c:ext xmlns:c16="http://schemas.microsoft.com/office/drawing/2014/chart" uri="{C3380CC4-5D6E-409C-BE32-E72D297353CC}">
              <c16:uniqueId val="{00000000-1781-411F-A1CE-EDCD5B4D8C49}"/>
            </c:ext>
          </c:extLst>
        </c:ser>
        <c:dLbls>
          <c:showLegendKey val="0"/>
          <c:showVal val="0"/>
          <c:showCatName val="0"/>
          <c:showSerName val="0"/>
          <c:showPercent val="0"/>
          <c:showBubbleSize val="0"/>
        </c:dLbls>
        <c:gapWidth val="182"/>
        <c:axId val="1820591151"/>
        <c:axId val="1820593071"/>
      </c:barChart>
      <c:catAx>
        <c:axId val="182059115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0593071"/>
        <c:crosses val="autoZero"/>
        <c:auto val="1"/>
        <c:lblAlgn val="ctr"/>
        <c:lblOffset val="100"/>
        <c:noMultiLvlLbl val="0"/>
      </c:catAx>
      <c:valAx>
        <c:axId val="1820593071"/>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05911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D18A-48EA-928A-8EEBE81371B8}"/>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D18A-48EA-928A-8EEBE81371B8}"/>
              </c:ext>
            </c:extLst>
          </c:dPt>
          <c:dPt>
            <c:idx val="2"/>
            <c:bubble3D val="0"/>
            <c:spPr>
              <a:solidFill>
                <a:schemeClr val="accent3"/>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D18A-48EA-928A-8EEBE81371B8}"/>
              </c:ext>
            </c:extLst>
          </c:dPt>
          <c:dPt>
            <c:idx val="3"/>
            <c:bubble3D val="0"/>
            <c:spPr>
              <a:solidFill>
                <a:schemeClr val="accent4"/>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7-D18A-48EA-928A-8EEBE81371B8}"/>
              </c:ext>
            </c:extLst>
          </c:dPt>
          <c:dPt>
            <c:idx val="4"/>
            <c:bubble3D val="0"/>
            <c:spPr>
              <a:solidFill>
                <a:schemeClr val="accent5"/>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9-D18A-48EA-928A-8EEBE81371B8}"/>
              </c:ext>
            </c:extLst>
          </c:dPt>
          <c:dPt>
            <c:idx val="5"/>
            <c:bubble3D val="0"/>
            <c:spPr>
              <a:solidFill>
                <a:schemeClr val="accent6"/>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B-D18A-48EA-928A-8EEBE81371B8}"/>
              </c:ext>
            </c:extLst>
          </c:dPt>
          <c:dPt>
            <c:idx val="6"/>
            <c:bubble3D val="0"/>
            <c:spPr>
              <a:solidFill>
                <a:schemeClr val="accent1">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D-D18A-48EA-928A-8EEBE81371B8}"/>
              </c:ext>
            </c:extLst>
          </c:dPt>
          <c:dPt>
            <c:idx val="7"/>
            <c:bubble3D val="0"/>
            <c:spPr>
              <a:solidFill>
                <a:schemeClr val="accent2">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F-D18A-48EA-928A-8EEBE81371B8}"/>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Leht1!$H$30:$H$37</c:f>
              <c:strCache>
                <c:ptCount val="8"/>
                <c:pt idx="0">
                  <c:v>Mehaaniline filter</c:v>
                </c:pt>
                <c:pt idx="1">
                  <c:v>Rauaärastusfilter</c:v>
                </c:pt>
                <c:pt idx="2">
                  <c:v>Veepehmendi</c:v>
                </c:pt>
                <c:pt idx="3">
                  <c:v>Aktiivsöe filter</c:v>
                </c:pt>
                <c:pt idx="4">
                  <c:v>Ioonvaheti</c:v>
                </c:pt>
                <c:pt idx="5">
                  <c:v>Membraantehnoloogia </c:v>
                </c:pt>
                <c:pt idx="6">
                  <c:v>Muu filter</c:v>
                </c:pt>
                <c:pt idx="7">
                  <c:v>UV seade</c:v>
                </c:pt>
              </c:strCache>
            </c:strRef>
          </c:cat>
          <c:val>
            <c:numRef>
              <c:f>Leht1!$I$30:$I$37</c:f>
              <c:numCache>
                <c:formatCode>General</c:formatCode>
                <c:ptCount val="8"/>
                <c:pt idx="0">
                  <c:v>35</c:v>
                </c:pt>
                <c:pt idx="1">
                  <c:v>18</c:v>
                </c:pt>
                <c:pt idx="2">
                  <c:v>5</c:v>
                </c:pt>
                <c:pt idx="3">
                  <c:v>11</c:v>
                </c:pt>
                <c:pt idx="4">
                  <c:v>3</c:v>
                </c:pt>
                <c:pt idx="5">
                  <c:v>1</c:v>
                </c:pt>
                <c:pt idx="6">
                  <c:v>1</c:v>
                </c:pt>
                <c:pt idx="7">
                  <c:v>1</c:v>
                </c:pt>
              </c:numCache>
            </c:numRef>
          </c:val>
          <c:extLst>
            <c:ext xmlns:c16="http://schemas.microsoft.com/office/drawing/2014/chart" uri="{C3380CC4-5D6E-409C-BE32-E72D297353CC}">
              <c16:uniqueId val="{00000010-D18A-48EA-928A-8EEBE81371B8}"/>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2.8462999960825786E-2"/>
          <c:y val="0.82331892964598941"/>
          <c:w val="0.94556136639636468"/>
          <c:h val="0.15214134818513539"/>
        </c:manualLayout>
      </c:layout>
      <c:overlay val="0"/>
      <c:spPr>
        <a:solidFill>
          <a:schemeClr val="lt1">
            <a:alpha val="78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'pohjaveeseire (5)'!$AE$8</c:f>
              <c:strCache>
                <c:ptCount val="1"/>
                <c:pt idx="0">
                  <c:v>Vastab</c:v>
                </c:pt>
              </c:strCache>
            </c:strRef>
          </c:tx>
          <c:spPr>
            <a:solidFill>
              <a:srgbClr val="00B0F0"/>
            </a:solidFill>
            <a:ln>
              <a:noFill/>
            </a:ln>
            <a:effectLst/>
          </c:spPr>
          <c:invertIfNegative val="0"/>
          <c:cat>
            <c:strRef>
              <c:f>'pohjaveeseire (5)'!$AF$7:$AN$7</c:f>
              <c:strCache>
                <c:ptCount val="9"/>
                <c:pt idx="0">
                  <c:v>Coli-laadsed</c:v>
                </c:pt>
                <c:pt idx="1">
                  <c:v>E.coli</c:v>
                </c:pt>
                <c:pt idx="2">
                  <c:v>Enterokokid</c:v>
                </c:pt>
                <c:pt idx="3">
                  <c:v>Fe</c:v>
                </c:pt>
                <c:pt idx="4">
                  <c:v>Mn</c:v>
                </c:pt>
                <c:pt idx="5">
                  <c:v>SO4</c:v>
                </c:pt>
                <c:pt idx="6">
                  <c:v>NH4</c:v>
                </c:pt>
                <c:pt idx="7">
                  <c:v>pH</c:v>
                </c:pt>
                <c:pt idx="8">
                  <c:v>NO3</c:v>
                </c:pt>
              </c:strCache>
            </c:strRef>
          </c:cat>
          <c:val>
            <c:numRef>
              <c:f>'pohjaveeseire (5)'!$AF$8:$AN$8</c:f>
              <c:numCache>
                <c:formatCode>General</c:formatCode>
                <c:ptCount val="9"/>
                <c:pt idx="0">
                  <c:v>47</c:v>
                </c:pt>
                <c:pt idx="1">
                  <c:v>88</c:v>
                </c:pt>
                <c:pt idx="2">
                  <c:v>70</c:v>
                </c:pt>
                <c:pt idx="3">
                  <c:v>56</c:v>
                </c:pt>
                <c:pt idx="4">
                  <c:v>69</c:v>
                </c:pt>
                <c:pt idx="5">
                  <c:v>96</c:v>
                </c:pt>
                <c:pt idx="6">
                  <c:v>93</c:v>
                </c:pt>
                <c:pt idx="7">
                  <c:v>95</c:v>
                </c:pt>
                <c:pt idx="8">
                  <c:v>94</c:v>
                </c:pt>
              </c:numCache>
            </c:numRef>
          </c:val>
          <c:extLst>
            <c:ext xmlns:c16="http://schemas.microsoft.com/office/drawing/2014/chart" uri="{C3380CC4-5D6E-409C-BE32-E72D297353CC}">
              <c16:uniqueId val="{00000000-7DDB-4C27-9185-4B446A48309A}"/>
            </c:ext>
          </c:extLst>
        </c:ser>
        <c:ser>
          <c:idx val="1"/>
          <c:order val="1"/>
          <c:tx>
            <c:strRef>
              <c:f>'pohjaveeseire (5)'!$AE$9</c:f>
              <c:strCache>
                <c:ptCount val="1"/>
                <c:pt idx="0">
                  <c:v>Ei vasta</c:v>
                </c:pt>
              </c:strCache>
            </c:strRef>
          </c:tx>
          <c:spPr>
            <a:solidFill>
              <a:srgbClr val="FF0000"/>
            </a:solidFill>
            <a:ln>
              <a:noFill/>
            </a:ln>
            <a:effectLst/>
          </c:spPr>
          <c:invertIfNegative val="0"/>
          <c:cat>
            <c:strRef>
              <c:f>'pohjaveeseire (5)'!$AF$7:$AN$7</c:f>
              <c:strCache>
                <c:ptCount val="9"/>
                <c:pt idx="0">
                  <c:v>Coli-laadsed</c:v>
                </c:pt>
                <c:pt idx="1">
                  <c:v>E.coli</c:v>
                </c:pt>
                <c:pt idx="2">
                  <c:v>Enterokokid</c:v>
                </c:pt>
                <c:pt idx="3">
                  <c:v>Fe</c:v>
                </c:pt>
                <c:pt idx="4">
                  <c:v>Mn</c:v>
                </c:pt>
                <c:pt idx="5">
                  <c:v>SO4</c:v>
                </c:pt>
                <c:pt idx="6">
                  <c:v>NH4</c:v>
                </c:pt>
                <c:pt idx="7">
                  <c:v>pH</c:v>
                </c:pt>
                <c:pt idx="8">
                  <c:v>NO3</c:v>
                </c:pt>
              </c:strCache>
            </c:strRef>
          </c:cat>
          <c:val>
            <c:numRef>
              <c:f>'pohjaveeseire (5)'!$AF$9:$AN$9</c:f>
              <c:numCache>
                <c:formatCode>General</c:formatCode>
                <c:ptCount val="9"/>
                <c:pt idx="0">
                  <c:v>50</c:v>
                </c:pt>
                <c:pt idx="1">
                  <c:v>9</c:v>
                </c:pt>
                <c:pt idx="2">
                  <c:v>27</c:v>
                </c:pt>
                <c:pt idx="3">
                  <c:v>41</c:v>
                </c:pt>
                <c:pt idx="4">
                  <c:v>28</c:v>
                </c:pt>
                <c:pt idx="5">
                  <c:v>1</c:v>
                </c:pt>
                <c:pt idx="6">
                  <c:v>4</c:v>
                </c:pt>
                <c:pt idx="7">
                  <c:v>2</c:v>
                </c:pt>
                <c:pt idx="8">
                  <c:v>3</c:v>
                </c:pt>
              </c:numCache>
            </c:numRef>
          </c:val>
          <c:extLst>
            <c:ext xmlns:c16="http://schemas.microsoft.com/office/drawing/2014/chart" uri="{C3380CC4-5D6E-409C-BE32-E72D297353CC}">
              <c16:uniqueId val="{00000001-7DDB-4C27-9185-4B446A48309A}"/>
            </c:ext>
          </c:extLst>
        </c:ser>
        <c:dLbls>
          <c:showLegendKey val="0"/>
          <c:showVal val="0"/>
          <c:showCatName val="0"/>
          <c:showSerName val="0"/>
          <c:showPercent val="0"/>
          <c:showBubbleSize val="0"/>
        </c:dLbls>
        <c:gapWidth val="219"/>
        <c:overlap val="100"/>
        <c:axId val="1698419584"/>
        <c:axId val="1698420064"/>
      </c:barChart>
      <c:catAx>
        <c:axId val="1698419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98420064"/>
        <c:crosses val="autoZero"/>
        <c:auto val="1"/>
        <c:lblAlgn val="ctr"/>
        <c:lblOffset val="100"/>
        <c:noMultiLvlLbl val="0"/>
      </c:catAx>
      <c:valAx>
        <c:axId val="169842006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9841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44172620649544"/>
          <c:y val="0.15273917989696445"/>
          <c:w val="0.46388888888888891"/>
          <c:h val="0.77314814814814814"/>
        </c:manualLayout>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C899-415E-A65B-43249A1BD9E4}"/>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C899-415E-A65B-43249A1BD9E4}"/>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C899-415E-A65B-43249A1BD9E4}"/>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C899-415E-A65B-43249A1BD9E4}"/>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C899-415E-A65B-43249A1BD9E4}"/>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C899-415E-A65B-43249A1BD9E4}"/>
              </c:ext>
            </c:extLst>
          </c:dPt>
          <c:dLbls>
            <c:dLbl>
              <c:idx val="0"/>
              <c:layout>
                <c:manualLayout>
                  <c:x val="-0.1027777777777778"/>
                  <c:y val="-0.13425925925925927"/>
                </c:manualLayout>
              </c:layout>
              <c:tx>
                <c:rich>
                  <a:bodyPr rot="0" spcFirstLastPara="1" vertOverflow="overflow" horzOverflow="overflow"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049BE92E-C6DE-4BD4-B74B-33A14B136853}" type="CELLRANGE">
                      <a:rPr lang="en-US"/>
                      <a:pPr>
                        <a:defRPr/>
                      </a:pPr>
                      <a:t>[LAHTRIVAHEMIK]</a:t>
                    </a:fld>
                    <a:endParaRPr lang="en-US" baseline="0"/>
                  </a:p>
                  <a:p>
                    <a:pPr>
                      <a:defRPr/>
                    </a:pPr>
                    <a:fld id="{95863E5B-CC8A-4F5F-B62B-CA29DD686B60}" type="CATEGORYNAME">
                      <a:rPr lang="en-US"/>
                      <a:pPr>
                        <a:defRPr/>
                      </a:pPr>
                      <a:t>[KATEGOORIA NIMI]</a:t>
                    </a:fld>
                    <a:endParaRPr lang="en-US"/>
                  </a:p>
                </c:rich>
              </c:tx>
              <c:numFmt formatCode="0.00%" sourceLinked="0"/>
              <c:spPr>
                <a:noFill/>
                <a:ln>
                  <a:noFill/>
                </a:ln>
                <a:effectLst/>
              </c:spPr>
              <c:txPr>
                <a:bodyPr rot="0" spcFirstLastPara="1" vertOverflow="overflow" horzOverflow="overflow"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1-C899-415E-A65B-43249A1BD9E4}"/>
                </c:ext>
              </c:extLst>
            </c:dLbl>
            <c:dLbl>
              <c:idx val="1"/>
              <c:layout>
                <c:manualLayout>
                  <c:x val="-0.25466702597822571"/>
                  <c:y val="0"/>
                </c:manualLayout>
              </c:layout>
              <c:tx>
                <c:rich>
                  <a:bodyPr rot="0" spcFirstLastPara="1" vertOverflow="overflow" horzOverflow="overflow"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6A57C775-6015-43F8-A028-83582EE2E94B}" type="CELLRANGE">
                      <a:rPr lang="pl-PL"/>
                      <a:pPr>
                        <a:defRPr>
                          <a:solidFill>
                            <a:schemeClr val="accent1"/>
                          </a:solidFill>
                        </a:defRPr>
                      </a:pPr>
                      <a:t>[LAHTRIVAHEMIK]</a:t>
                    </a:fld>
                    <a:endParaRPr lang="pl-PL" baseline="0"/>
                  </a:p>
                  <a:p>
                    <a:pPr>
                      <a:defRPr>
                        <a:solidFill>
                          <a:schemeClr val="accent1"/>
                        </a:solidFill>
                      </a:defRPr>
                    </a:pPr>
                    <a:fld id="{DF61AA90-DA52-4E83-8EB9-270FFEB88A72}" type="CATEGORYNAME">
                      <a:rPr lang="pl-PL"/>
                      <a:pPr>
                        <a:defRPr>
                          <a:solidFill>
                            <a:schemeClr val="accent1"/>
                          </a:solidFill>
                        </a:defRPr>
                      </a:pPr>
                      <a:t>[KATEGOORIA NIMI]</a:t>
                    </a:fld>
                    <a:endParaRPr lang="en-US"/>
                  </a:p>
                </c:rich>
              </c:tx>
              <c:numFmt formatCode="0.00%" sourceLinked="0"/>
              <c:spPr>
                <a:noFill/>
                <a:ln>
                  <a:noFill/>
                </a:ln>
                <a:effectLst/>
              </c:spPr>
              <c:txPr>
                <a:bodyPr rot="0" spcFirstLastPara="1" vertOverflow="overflow" horzOverflow="overflow"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pl-PL"/>
                </a:p>
              </c:txPr>
              <c:dLblPos val="bestFit"/>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3-C899-415E-A65B-43249A1BD9E4}"/>
                </c:ext>
              </c:extLst>
            </c:dLbl>
            <c:dLbl>
              <c:idx val="2"/>
              <c:layout>
                <c:manualLayout>
                  <c:x val="-7.7777777777777779E-2"/>
                  <c:y val="-0.21759259259259259"/>
                </c:manualLayout>
              </c:layout>
              <c:tx>
                <c:rich>
                  <a:bodyPr rot="0" spcFirstLastPara="1" vertOverflow="overflow" horzOverflow="overflow"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8F3DDB9E-E4E5-4041-A82F-09415673C4F7}" type="CELLRANGE">
                      <a:rPr lang="en-US"/>
                      <a:pPr>
                        <a:defRPr>
                          <a:solidFill>
                            <a:schemeClr val="accent1"/>
                          </a:solidFill>
                        </a:defRPr>
                      </a:pPr>
                      <a:t>[LAHTRIVAHEMIK]</a:t>
                    </a:fld>
                    <a:endParaRPr lang="en-US" baseline="0"/>
                  </a:p>
                  <a:p>
                    <a:pPr>
                      <a:defRPr>
                        <a:solidFill>
                          <a:schemeClr val="accent1"/>
                        </a:solidFill>
                      </a:defRPr>
                    </a:pPr>
                    <a:fld id="{91F681DA-856A-4027-8D8C-867E34D1AE54}" type="CATEGORYNAME">
                      <a:rPr lang="en-US"/>
                      <a:pPr>
                        <a:defRPr>
                          <a:solidFill>
                            <a:schemeClr val="accent1"/>
                          </a:solidFill>
                        </a:defRPr>
                      </a:pPr>
                      <a:t>[KATEGOORIA NIMI]</a:t>
                    </a:fld>
                    <a:endParaRPr lang="en-US"/>
                  </a:p>
                </c:rich>
              </c:tx>
              <c:numFmt formatCode="0.00%" sourceLinked="0"/>
              <c:spPr>
                <a:noFill/>
                <a:ln>
                  <a:noFill/>
                </a:ln>
                <a:effectLst/>
              </c:spPr>
              <c:txPr>
                <a:bodyPr rot="0" spcFirstLastPara="1" vertOverflow="overflow" horzOverflow="overflow"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5-C899-415E-A65B-43249A1BD9E4}"/>
                </c:ext>
              </c:extLst>
            </c:dLbl>
            <c:dLbl>
              <c:idx val="3"/>
              <c:layout>
                <c:manualLayout>
                  <c:x val="6.3888888888888787E-2"/>
                  <c:y val="-0.20370370370370369"/>
                </c:manualLayout>
              </c:layout>
              <c:tx>
                <c:rich>
                  <a:bodyPr rot="0" spcFirstLastPara="1" vertOverflow="overflow" horzOverflow="overflow"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9C3B5DFC-6426-40AB-9D89-4F6EF98BC576}" type="CELLRANGE">
                      <a:rPr lang="fi-FI"/>
                      <a:pPr>
                        <a:defRPr>
                          <a:solidFill>
                            <a:schemeClr val="accent1"/>
                          </a:solidFill>
                        </a:defRPr>
                      </a:pPr>
                      <a:t>[LAHTRIVAHEMIK]</a:t>
                    </a:fld>
                    <a:endParaRPr lang="fi-FI" baseline="0"/>
                  </a:p>
                  <a:p>
                    <a:pPr>
                      <a:defRPr>
                        <a:solidFill>
                          <a:schemeClr val="accent1"/>
                        </a:solidFill>
                      </a:defRPr>
                    </a:pPr>
                    <a:fld id="{23F7FDFB-14BC-45DA-9970-B97A69CC1AE2}" type="CATEGORYNAME">
                      <a:rPr lang="fi-FI"/>
                      <a:pPr>
                        <a:defRPr>
                          <a:solidFill>
                            <a:schemeClr val="accent1"/>
                          </a:solidFill>
                        </a:defRPr>
                      </a:pPr>
                      <a:t>[KATEGOORIA NIMI]</a:t>
                    </a:fld>
                    <a:endParaRPr lang="en-US"/>
                  </a:p>
                </c:rich>
              </c:tx>
              <c:numFmt formatCode="0.00%" sourceLinked="0"/>
              <c:spPr>
                <a:noFill/>
                <a:ln>
                  <a:noFill/>
                </a:ln>
                <a:effectLst/>
              </c:spPr>
              <c:txPr>
                <a:bodyPr rot="0" spcFirstLastPara="1" vertOverflow="overflow" horzOverflow="overflow"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fi-FI"/>
                </a:p>
              </c:txPr>
              <c:dLblPos val="bestFit"/>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7-C899-415E-A65B-43249A1BD9E4}"/>
                </c:ext>
              </c:extLst>
            </c:dLbl>
            <c:dLbl>
              <c:idx val="4"/>
              <c:layout>
                <c:manualLayout>
                  <c:x val="0.10555555555555556"/>
                  <c:y val="-1.8518518518518517E-2"/>
                </c:manualLayout>
              </c:layout>
              <c:tx>
                <c:rich>
                  <a:bodyPr rot="0" spcFirstLastPara="1" vertOverflow="overflow" horzOverflow="overflow"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81B0825E-33C8-412F-B806-38DFC377920E}" type="CELLRANGE">
                      <a:rPr lang="pl-PL"/>
                      <a:pPr>
                        <a:defRPr>
                          <a:solidFill>
                            <a:schemeClr val="accent1"/>
                          </a:solidFill>
                        </a:defRPr>
                      </a:pPr>
                      <a:t>[LAHTRIVAHEMIK]</a:t>
                    </a:fld>
                    <a:endParaRPr lang="pl-PL" baseline="0"/>
                  </a:p>
                  <a:p>
                    <a:pPr>
                      <a:defRPr>
                        <a:solidFill>
                          <a:schemeClr val="accent1"/>
                        </a:solidFill>
                      </a:defRPr>
                    </a:pPr>
                    <a:fld id="{031AF21B-53C6-4548-A41F-21692BAF5BF7}" type="CATEGORYNAME">
                      <a:rPr lang="pl-PL"/>
                      <a:pPr>
                        <a:defRPr>
                          <a:solidFill>
                            <a:schemeClr val="accent1"/>
                          </a:solidFill>
                        </a:defRPr>
                      </a:pPr>
                      <a:t>[KATEGOORIA NIMI]</a:t>
                    </a:fld>
                    <a:endParaRPr lang="en-US"/>
                  </a:p>
                </c:rich>
              </c:tx>
              <c:numFmt formatCode="0.00%" sourceLinked="0"/>
              <c:spPr>
                <a:noFill/>
                <a:ln>
                  <a:noFill/>
                </a:ln>
                <a:effectLst/>
              </c:spPr>
              <c:txPr>
                <a:bodyPr rot="0" spcFirstLastPara="1" vertOverflow="overflow" horzOverflow="overflow"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pl-PL"/>
                </a:p>
              </c:txPr>
              <c:dLblPos val="bestFit"/>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9-C899-415E-A65B-43249A1BD9E4}"/>
                </c:ext>
              </c:extLst>
            </c:dLbl>
            <c:dLbl>
              <c:idx val="5"/>
              <c:layout>
                <c:manualLayout>
                  <c:x val="6.6666666666666666E-2"/>
                  <c:y val="0.28240740740740738"/>
                </c:manualLayout>
              </c:layout>
              <c:tx>
                <c:rich>
                  <a:bodyPr rot="0" spcFirstLastPara="1" vertOverflow="overflow" horzOverflow="overflow"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fld id="{E29D4A71-0EDB-4791-B744-79BF845CE8C4}" type="CELLRANGE">
                      <a:rPr lang="fi-FI"/>
                      <a:pPr>
                        <a:defRPr>
                          <a:solidFill>
                            <a:schemeClr val="accent1"/>
                          </a:solidFill>
                        </a:defRPr>
                      </a:pPr>
                      <a:t>[LAHTRIVAHEMIK]</a:t>
                    </a:fld>
                    <a:endParaRPr lang="fi-FI" baseline="0"/>
                  </a:p>
                  <a:p>
                    <a:pPr>
                      <a:defRPr>
                        <a:solidFill>
                          <a:schemeClr val="accent1"/>
                        </a:solidFill>
                      </a:defRPr>
                    </a:pPr>
                    <a:fld id="{77B61322-7F4B-45E5-9719-7DD9E0FA0FA1}" type="CATEGORYNAME">
                      <a:rPr lang="fi-FI"/>
                      <a:pPr>
                        <a:defRPr>
                          <a:solidFill>
                            <a:schemeClr val="accent1"/>
                          </a:solidFill>
                        </a:defRPr>
                      </a:pPr>
                      <a:t>[KATEGOORIA NIMI]</a:t>
                    </a:fld>
                    <a:endParaRPr lang="en-US"/>
                  </a:p>
                </c:rich>
              </c:tx>
              <c:numFmt formatCode="0.00%" sourceLinked="0"/>
              <c:spPr>
                <a:noFill/>
                <a:ln>
                  <a:noFill/>
                </a:ln>
                <a:effectLst/>
              </c:spPr>
              <c:txPr>
                <a:bodyPr rot="0" spcFirstLastPara="1" vertOverflow="overflow" horzOverflow="overflow"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fi-FI"/>
                </a:p>
              </c:txPr>
              <c:dLblPos val="bestFit"/>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B-C899-415E-A65B-43249A1BD9E4}"/>
                </c:ext>
              </c:extLst>
            </c:dLbl>
            <c:numFmt formatCode="0.00%" sourceLinked="0"/>
            <c:spPr>
              <a:noFill/>
              <a:ln>
                <a:noFill/>
              </a:ln>
              <a:effectLst/>
            </c:spPr>
            <c:txPr>
              <a:bodyPr rot="0" spcFirstLastPara="1" vertOverflow="overflow" horzOverflow="overflow"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t-EE"/>
              </a:p>
            </c:txPr>
            <c:dLblPos val="outEnd"/>
            <c:showLegendKey val="0"/>
            <c:showVal val="0"/>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Leht2!$T$2:$T$7</c:f>
              <c:strCache>
                <c:ptCount val="6"/>
                <c:pt idx="0">
                  <c:v>jahutusvesi</c:v>
                </c:pt>
                <c:pt idx="1">
                  <c:v>kaevandusvesi</c:v>
                </c:pt>
                <c:pt idx="2">
                  <c:v>olmevesi</c:v>
                </c:pt>
                <c:pt idx="3">
                  <c:v>tehnoloogiline vesi</c:v>
                </c:pt>
                <c:pt idx="4">
                  <c:v>muu</c:v>
                </c:pt>
                <c:pt idx="5">
                  <c:v>põllumajandusmaa niisutamine</c:v>
                </c:pt>
              </c:strCache>
            </c:strRef>
          </c:cat>
          <c:val>
            <c:numRef>
              <c:f>Leht2!$U$2:$U$7</c:f>
              <c:numCache>
                <c:formatCode>#,##0</c:formatCode>
                <c:ptCount val="6"/>
                <c:pt idx="0">
                  <c:v>412306890</c:v>
                </c:pt>
                <c:pt idx="1">
                  <c:v>140758023</c:v>
                </c:pt>
                <c:pt idx="2">
                  <c:v>8334924</c:v>
                </c:pt>
                <c:pt idx="3">
                  <c:v>1271246</c:v>
                </c:pt>
                <c:pt idx="4">
                  <c:v>444038</c:v>
                </c:pt>
                <c:pt idx="5">
                  <c:v>109410</c:v>
                </c:pt>
              </c:numCache>
            </c:numRef>
          </c:val>
          <c:extLst>
            <c:ext xmlns:c15="http://schemas.microsoft.com/office/drawing/2012/chart" uri="{02D57815-91ED-43cb-92C2-25804820EDAC}">
              <c15:datalabelsRange>
                <c15:f>Leht2!$V$2:$V$7</c15:f>
                <c15:dlblRangeCache>
                  <c:ptCount val="6"/>
                  <c:pt idx="0">
                    <c:v>412 mln m³/a</c:v>
                  </c:pt>
                  <c:pt idx="1">
                    <c:v>141 mln m³/a</c:v>
                  </c:pt>
                  <c:pt idx="2">
                    <c:v>8 mln m³/a</c:v>
                  </c:pt>
                  <c:pt idx="3">
                    <c:v>1 mln m³/a</c:v>
                  </c:pt>
                  <c:pt idx="4">
                    <c:v>0,4 mln m³/a</c:v>
                  </c:pt>
                  <c:pt idx="5">
                    <c:v>0,1 mln m³/a</c:v>
                  </c:pt>
                </c15:dlblRangeCache>
              </c15:datalabelsRange>
            </c:ext>
            <c:ext xmlns:c16="http://schemas.microsoft.com/office/drawing/2014/chart" uri="{C3380CC4-5D6E-409C-BE32-E72D297353CC}">
              <c16:uniqueId val="{0000000C-C899-415E-A65B-43249A1BD9E4}"/>
            </c:ext>
          </c:extLst>
        </c:ser>
        <c:dLbls>
          <c:dLblPos val="outEnd"/>
          <c:showLegendKey val="0"/>
          <c:showVal val="0"/>
          <c:showCatName val="1"/>
          <c:showSerName val="0"/>
          <c:showPercent val="0"/>
          <c:showBubbleSize val="0"/>
          <c:showLeaderLines val="1"/>
        </c:dLbls>
        <c:firstSliceAng val="7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t-E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Leht2!$B$24</c:f>
              <c:strCache>
                <c:ptCount val="1"/>
                <c:pt idx="0">
                  <c:v>Ra-226 SV</c:v>
                </c:pt>
              </c:strCache>
            </c:strRef>
          </c:tx>
          <c:spPr>
            <a:solidFill>
              <a:srgbClr val="FF0000"/>
            </a:solidFill>
            <a:ln>
              <a:noFill/>
            </a:ln>
            <a:effectLst/>
          </c:spPr>
          <c:invertIfNegative val="0"/>
          <c:cat>
            <c:strRef>
              <c:f>Leht2!$A$25:$A$32</c:f>
              <c:strCache>
                <c:ptCount val="8"/>
                <c:pt idx="0">
                  <c:v>21.04.2026</c:v>
                </c:pt>
                <c:pt idx="1">
                  <c:v>23.04.2026</c:v>
                </c:pt>
                <c:pt idx="2">
                  <c:v>28.04.2026</c:v>
                </c:pt>
                <c:pt idx="3">
                  <c:v>05.05.2026</c:v>
                </c:pt>
                <c:pt idx="4">
                  <c:v>07.05.2026</c:v>
                </c:pt>
                <c:pt idx="5">
                  <c:v>12.05.2026</c:v>
                </c:pt>
                <c:pt idx="6">
                  <c:v>14.05.2026</c:v>
                </c:pt>
                <c:pt idx="7">
                  <c:v>19.05.2026</c:v>
                </c:pt>
              </c:strCache>
            </c:strRef>
          </c:cat>
          <c:val>
            <c:numRef>
              <c:f>Leht2!$B$25:$B$32</c:f>
              <c:numCache>
                <c:formatCode>General</c:formatCode>
                <c:ptCount val="8"/>
                <c:pt idx="0">
                  <c:v>105</c:v>
                </c:pt>
                <c:pt idx="1">
                  <c:v>70</c:v>
                </c:pt>
                <c:pt idx="2">
                  <c:v>41</c:v>
                </c:pt>
                <c:pt idx="3">
                  <c:v>67</c:v>
                </c:pt>
                <c:pt idx="4">
                  <c:v>31</c:v>
                </c:pt>
                <c:pt idx="5">
                  <c:v>20</c:v>
                </c:pt>
                <c:pt idx="6">
                  <c:v>35</c:v>
                </c:pt>
                <c:pt idx="7">
                  <c:v>43</c:v>
                </c:pt>
              </c:numCache>
            </c:numRef>
          </c:val>
          <c:extLst>
            <c:ext xmlns:c16="http://schemas.microsoft.com/office/drawing/2014/chart" uri="{C3380CC4-5D6E-409C-BE32-E72D297353CC}">
              <c16:uniqueId val="{00000000-3D07-4877-9673-7EE0208381FE}"/>
            </c:ext>
          </c:extLst>
        </c:ser>
        <c:ser>
          <c:idx val="1"/>
          <c:order val="1"/>
          <c:tx>
            <c:strRef>
              <c:f>Leht2!$C$24</c:f>
              <c:strCache>
                <c:ptCount val="1"/>
                <c:pt idx="0">
                  <c:v>Ra-226 VV</c:v>
                </c:pt>
              </c:strCache>
            </c:strRef>
          </c:tx>
          <c:spPr>
            <a:solidFill>
              <a:srgbClr val="FFC000"/>
            </a:solidFill>
            <a:ln>
              <a:noFill/>
            </a:ln>
            <a:effectLst/>
          </c:spPr>
          <c:invertIfNegative val="0"/>
          <c:cat>
            <c:strRef>
              <c:f>Leht2!$A$25:$A$32</c:f>
              <c:strCache>
                <c:ptCount val="8"/>
                <c:pt idx="0">
                  <c:v>21.04.2026</c:v>
                </c:pt>
                <c:pt idx="1">
                  <c:v>23.04.2026</c:v>
                </c:pt>
                <c:pt idx="2">
                  <c:v>28.04.2026</c:v>
                </c:pt>
                <c:pt idx="3">
                  <c:v>05.05.2026</c:v>
                </c:pt>
                <c:pt idx="4">
                  <c:v>07.05.2026</c:v>
                </c:pt>
                <c:pt idx="5">
                  <c:v>12.05.2026</c:v>
                </c:pt>
                <c:pt idx="6">
                  <c:v>14.05.2026</c:v>
                </c:pt>
                <c:pt idx="7">
                  <c:v>19.05.2026</c:v>
                </c:pt>
              </c:strCache>
            </c:strRef>
          </c:cat>
          <c:val>
            <c:numRef>
              <c:f>Leht2!$C$25:$C$32</c:f>
              <c:numCache>
                <c:formatCode>General</c:formatCode>
                <c:ptCount val="8"/>
                <c:pt idx="0">
                  <c:v>0</c:v>
                </c:pt>
                <c:pt idx="1">
                  <c:v>0</c:v>
                </c:pt>
                <c:pt idx="2">
                  <c:v>0</c:v>
                </c:pt>
                <c:pt idx="3">
                  <c:v>30</c:v>
                </c:pt>
                <c:pt idx="4">
                  <c:v>27</c:v>
                </c:pt>
                <c:pt idx="5">
                  <c:v>39</c:v>
                </c:pt>
                <c:pt idx="6">
                  <c:v>21</c:v>
                </c:pt>
                <c:pt idx="7">
                  <c:v>0</c:v>
                </c:pt>
              </c:numCache>
            </c:numRef>
          </c:val>
          <c:extLst>
            <c:ext xmlns:c16="http://schemas.microsoft.com/office/drawing/2014/chart" uri="{C3380CC4-5D6E-409C-BE32-E72D297353CC}">
              <c16:uniqueId val="{00000001-3D07-4877-9673-7EE0208381FE}"/>
            </c:ext>
          </c:extLst>
        </c:ser>
        <c:ser>
          <c:idx val="2"/>
          <c:order val="2"/>
          <c:tx>
            <c:strRef>
              <c:f>Leht2!$D$24</c:f>
              <c:strCache>
                <c:ptCount val="1"/>
                <c:pt idx="0">
                  <c:v>Ra-228 SV</c:v>
                </c:pt>
              </c:strCache>
            </c:strRef>
          </c:tx>
          <c:spPr>
            <a:solidFill>
              <a:schemeClr val="accent3"/>
            </a:solidFill>
            <a:ln>
              <a:noFill/>
            </a:ln>
            <a:effectLst/>
          </c:spPr>
          <c:invertIfNegative val="0"/>
          <c:cat>
            <c:strRef>
              <c:f>Leht2!$A$25:$A$32</c:f>
              <c:strCache>
                <c:ptCount val="8"/>
                <c:pt idx="0">
                  <c:v>21.04.2026</c:v>
                </c:pt>
                <c:pt idx="1">
                  <c:v>23.04.2026</c:v>
                </c:pt>
                <c:pt idx="2">
                  <c:v>28.04.2026</c:v>
                </c:pt>
                <c:pt idx="3">
                  <c:v>05.05.2026</c:v>
                </c:pt>
                <c:pt idx="4">
                  <c:v>07.05.2026</c:v>
                </c:pt>
                <c:pt idx="5">
                  <c:v>12.05.2026</c:v>
                </c:pt>
                <c:pt idx="6">
                  <c:v>14.05.2026</c:v>
                </c:pt>
                <c:pt idx="7">
                  <c:v>19.05.2026</c:v>
                </c:pt>
              </c:strCache>
            </c:strRef>
          </c:cat>
          <c:val>
            <c:numRef>
              <c:f>Leht2!$D$25:$D$32</c:f>
              <c:numCache>
                <c:formatCode>General</c:formatCode>
                <c:ptCount val="8"/>
                <c:pt idx="0">
                  <c:v>131</c:v>
                </c:pt>
                <c:pt idx="1">
                  <c:v>123</c:v>
                </c:pt>
                <c:pt idx="2">
                  <c:v>81</c:v>
                </c:pt>
                <c:pt idx="3">
                  <c:v>109</c:v>
                </c:pt>
                <c:pt idx="4">
                  <c:v>65</c:v>
                </c:pt>
                <c:pt idx="5">
                  <c:v>67</c:v>
                </c:pt>
                <c:pt idx="6">
                  <c:v>0</c:v>
                </c:pt>
                <c:pt idx="7">
                  <c:v>0</c:v>
                </c:pt>
              </c:numCache>
            </c:numRef>
          </c:val>
          <c:extLst>
            <c:ext xmlns:c16="http://schemas.microsoft.com/office/drawing/2014/chart" uri="{C3380CC4-5D6E-409C-BE32-E72D297353CC}">
              <c16:uniqueId val="{00000002-3D07-4877-9673-7EE0208381FE}"/>
            </c:ext>
          </c:extLst>
        </c:ser>
        <c:ser>
          <c:idx val="3"/>
          <c:order val="3"/>
          <c:tx>
            <c:strRef>
              <c:f>Leht2!$E$24</c:f>
              <c:strCache>
                <c:ptCount val="1"/>
                <c:pt idx="0">
                  <c:v>Ra-228 VV</c:v>
                </c:pt>
              </c:strCache>
            </c:strRef>
          </c:tx>
          <c:spPr>
            <a:solidFill>
              <a:schemeClr val="accent4"/>
            </a:solidFill>
            <a:ln>
              <a:noFill/>
            </a:ln>
            <a:effectLst/>
          </c:spPr>
          <c:invertIfNegative val="0"/>
          <c:cat>
            <c:strRef>
              <c:f>Leht2!$A$25:$A$32</c:f>
              <c:strCache>
                <c:ptCount val="8"/>
                <c:pt idx="0">
                  <c:v>21.04.2026</c:v>
                </c:pt>
                <c:pt idx="1">
                  <c:v>23.04.2026</c:v>
                </c:pt>
                <c:pt idx="2">
                  <c:v>28.04.2026</c:v>
                </c:pt>
                <c:pt idx="3">
                  <c:v>05.05.2026</c:v>
                </c:pt>
                <c:pt idx="4">
                  <c:v>07.05.2026</c:v>
                </c:pt>
                <c:pt idx="5">
                  <c:v>12.05.2026</c:v>
                </c:pt>
                <c:pt idx="6">
                  <c:v>14.05.2026</c:v>
                </c:pt>
                <c:pt idx="7">
                  <c:v>19.05.2026</c:v>
                </c:pt>
              </c:strCache>
            </c:strRef>
          </c:cat>
          <c:val>
            <c:numRef>
              <c:f>Leht2!$E$25:$E$32</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3-3D07-4877-9673-7EE0208381FE}"/>
            </c:ext>
          </c:extLst>
        </c:ser>
        <c:dLbls>
          <c:showLegendKey val="0"/>
          <c:showVal val="0"/>
          <c:showCatName val="0"/>
          <c:showSerName val="0"/>
          <c:showPercent val="0"/>
          <c:showBubbleSize val="0"/>
        </c:dLbls>
        <c:gapWidth val="150"/>
        <c:axId val="1722174288"/>
        <c:axId val="1001441200"/>
      </c:barChart>
      <c:lineChart>
        <c:grouping val="standard"/>
        <c:varyColors val="0"/>
        <c:ser>
          <c:idx val="4"/>
          <c:order val="4"/>
          <c:tx>
            <c:strRef>
              <c:f>Leht2!$F$24</c:f>
              <c:strCache>
                <c:ptCount val="1"/>
                <c:pt idx="0">
                  <c:v>Ra-226 tõhusus</c:v>
                </c:pt>
              </c:strCache>
            </c:strRef>
          </c:tx>
          <c:spPr>
            <a:ln w="28575" cap="rnd">
              <a:solidFill>
                <a:srgbClr val="C00000"/>
              </a:solidFill>
              <a:round/>
            </a:ln>
            <a:effectLst/>
          </c:spPr>
          <c:marker>
            <c:symbol val="none"/>
          </c:marker>
          <c:cat>
            <c:strRef>
              <c:f>Leht2!$A$25:$A$32</c:f>
              <c:strCache>
                <c:ptCount val="8"/>
                <c:pt idx="0">
                  <c:v>21.04.2026</c:v>
                </c:pt>
                <c:pt idx="1">
                  <c:v>23.04.2026</c:v>
                </c:pt>
                <c:pt idx="2">
                  <c:v>28.04.2026</c:v>
                </c:pt>
                <c:pt idx="3">
                  <c:v>05.05.2026</c:v>
                </c:pt>
                <c:pt idx="4">
                  <c:v>07.05.2026</c:v>
                </c:pt>
                <c:pt idx="5">
                  <c:v>12.05.2026</c:v>
                </c:pt>
                <c:pt idx="6">
                  <c:v>14.05.2026</c:v>
                </c:pt>
                <c:pt idx="7">
                  <c:v>19.05.2026</c:v>
                </c:pt>
              </c:strCache>
            </c:strRef>
          </c:cat>
          <c:val>
            <c:numRef>
              <c:f>Leht2!$F$25:$F$32</c:f>
              <c:numCache>
                <c:formatCode>0%</c:formatCode>
                <c:ptCount val="8"/>
                <c:pt idx="0">
                  <c:v>0.92857142857142849</c:v>
                </c:pt>
                <c:pt idx="1">
                  <c:v>0.8928571428571429</c:v>
                </c:pt>
                <c:pt idx="2">
                  <c:v>0.75</c:v>
                </c:pt>
                <c:pt idx="3">
                  <c:v>0.5714285714285714</c:v>
                </c:pt>
                <c:pt idx="4">
                  <c:v>0.16666666666666666</c:v>
                </c:pt>
                <c:pt idx="6">
                  <c:v>0.42857142857142855</c:v>
                </c:pt>
                <c:pt idx="7">
                  <c:v>0.83333333333333337</c:v>
                </c:pt>
              </c:numCache>
            </c:numRef>
          </c:val>
          <c:smooth val="0"/>
          <c:extLst>
            <c:ext xmlns:c16="http://schemas.microsoft.com/office/drawing/2014/chart" uri="{C3380CC4-5D6E-409C-BE32-E72D297353CC}">
              <c16:uniqueId val="{00000004-3D07-4877-9673-7EE0208381FE}"/>
            </c:ext>
          </c:extLst>
        </c:ser>
        <c:ser>
          <c:idx val="5"/>
          <c:order val="5"/>
          <c:tx>
            <c:strRef>
              <c:f>Leht2!$G$24</c:f>
              <c:strCache>
                <c:ptCount val="1"/>
                <c:pt idx="0">
                  <c:v>Ra-228 tõhusus</c:v>
                </c:pt>
              </c:strCache>
            </c:strRef>
          </c:tx>
          <c:spPr>
            <a:ln w="28575" cap="rnd">
              <a:solidFill>
                <a:schemeClr val="accent6"/>
              </a:solidFill>
              <a:round/>
            </a:ln>
            <a:effectLst/>
          </c:spPr>
          <c:marker>
            <c:symbol val="none"/>
          </c:marker>
          <c:cat>
            <c:strRef>
              <c:f>Leht2!$A$25:$A$32</c:f>
              <c:strCache>
                <c:ptCount val="8"/>
                <c:pt idx="0">
                  <c:v>21.04.2026</c:v>
                </c:pt>
                <c:pt idx="1">
                  <c:v>23.04.2026</c:v>
                </c:pt>
                <c:pt idx="2">
                  <c:v>28.04.2026</c:v>
                </c:pt>
                <c:pt idx="3">
                  <c:v>05.05.2026</c:v>
                </c:pt>
                <c:pt idx="4">
                  <c:v>07.05.2026</c:v>
                </c:pt>
                <c:pt idx="5">
                  <c:v>12.05.2026</c:v>
                </c:pt>
                <c:pt idx="6">
                  <c:v>14.05.2026</c:v>
                </c:pt>
                <c:pt idx="7">
                  <c:v>19.05.2026</c:v>
                </c:pt>
              </c:strCache>
            </c:strRef>
          </c:cat>
          <c:val>
            <c:numRef>
              <c:f>Leht2!$G$25:$G$32</c:f>
              <c:numCache>
                <c:formatCode>0%</c:formatCode>
                <c:ptCount val="8"/>
                <c:pt idx="0">
                  <c:v>0.94696969696969691</c:v>
                </c:pt>
                <c:pt idx="1">
                  <c:v>0.94354838709677413</c:v>
                </c:pt>
                <c:pt idx="2">
                  <c:v>0.89024390243902451</c:v>
                </c:pt>
                <c:pt idx="3">
                  <c:v>0.86363636363636365</c:v>
                </c:pt>
                <c:pt idx="4">
                  <c:v>0.93939393939393934</c:v>
                </c:pt>
                <c:pt idx="5">
                  <c:v>0.8970588235294118</c:v>
                </c:pt>
              </c:numCache>
            </c:numRef>
          </c:val>
          <c:smooth val="0"/>
          <c:extLst>
            <c:ext xmlns:c16="http://schemas.microsoft.com/office/drawing/2014/chart" uri="{C3380CC4-5D6E-409C-BE32-E72D297353CC}">
              <c16:uniqueId val="{00000005-3D07-4877-9673-7EE0208381FE}"/>
            </c:ext>
          </c:extLst>
        </c:ser>
        <c:dLbls>
          <c:showLegendKey val="0"/>
          <c:showVal val="0"/>
          <c:showCatName val="0"/>
          <c:showSerName val="0"/>
          <c:showPercent val="0"/>
          <c:showBubbleSize val="0"/>
        </c:dLbls>
        <c:marker val="1"/>
        <c:smooth val="0"/>
        <c:axId val="1733830512"/>
        <c:axId val="902197968"/>
      </c:lineChart>
      <c:catAx>
        <c:axId val="172217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01441200"/>
        <c:crosses val="autoZero"/>
        <c:auto val="1"/>
        <c:lblAlgn val="ctr"/>
        <c:lblOffset val="100"/>
        <c:noMultiLvlLbl val="0"/>
      </c:catAx>
      <c:valAx>
        <c:axId val="1001441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t-EE" noProof="0" dirty="0"/>
                  <a:t>Raadiumi sisaldus (</a:t>
                </a:r>
                <a:r>
                  <a:rPr lang="et-EE" noProof="0" dirty="0" err="1"/>
                  <a:t>mBq</a:t>
                </a:r>
                <a:r>
                  <a:rPr lang="et-EE" noProof="0" dirty="0"/>
                  <a:t>/l)</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2174288"/>
        <c:crosses val="autoZero"/>
        <c:crossBetween val="between"/>
      </c:valAx>
      <c:valAx>
        <c:axId val="902197968"/>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t-EE" noProof="0" dirty="0"/>
                  <a:t>Kõrvaldamise tõhusus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3830512"/>
        <c:crosses val="max"/>
        <c:crossBetween val="between"/>
      </c:valAx>
      <c:catAx>
        <c:axId val="1733830512"/>
        <c:scaling>
          <c:orientation val="minMax"/>
        </c:scaling>
        <c:delete val="1"/>
        <c:axPos val="b"/>
        <c:numFmt formatCode="General" sourceLinked="1"/>
        <c:majorTickMark val="out"/>
        <c:minorTickMark val="none"/>
        <c:tickLblPos val="nextTo"/>
        <c:crossAx val="90219796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BAB8A7-C3AF-FE44-85F8-5419CBE08CA7}" type="datetimeFigureOut">
              <a:rPr lang="en-EE" smtClean="0"/>
              <a:t>08/24/2026</a:t>
            </a:fld>
            <a:endParaRPr lang="en-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42E578-C7DA-9C43-818B-062F420E6424}" type="slidenum">
              <a:rPr lang="en-EE" smtClean="0"/>
              <a:t>‹#›</a:t>
            </a:fld>
            <a:endParaRPr lang="en-EE"/>
          </a:p>
        </p:txBody>
      </p:sp>
    </p:spTree>
    <p:extLst>
      <p:ext uri="{BB962C8B-B14F-4D97-AF65-F5344CB8AC3E}">
        <p14:creationId xmlns:p14="http://schemas.microsoft.com/office/powerpoint/2010/main" val="3021899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txBody>
          <a:bodyPr/>
          <a:lstStyle/>
          <a:p>
            <a:endParaRPr lang="en-US"/>
          </a:p>
        </p:txBody>
      </p:sp>
      <p:sp>
        <p:nvSpPr>
          <p:cNvPr id="3" name="Märkmete kohatäide 2"/>
          <p:cNvSpPr>
            <a:spLocks noGrp="1"/>
          </p:cNvSpPr>
          <p:nvPr>
            <p:ph type="body" idx="1"/>
          </p:nvPr>
        </p:nvSpPr>
        <p:spPr/>
        <p:txBody>
          <a:bodyPr/>
          <a:lstStyle/>
          <a:p>
            <a:endParaRPr lang="en-US" dirty="0"/>
          </a:p>
        </p:txBody>
      </p:sp>
      <p:sp>
        <p:nvSpPr>
          <p:cNvPr id="4" name="Slaidinumbri kohatäide 3"/>
          <p:cNvSpPr>
            <a:spLocks noGrp="1"/>
          </p:cNvSpPr>
          <p:nvPr>
            <p:ph type="sldNum" sz="quarter" idx="5"/>
          </p:nvPr>
        </p:nvSpPr>
        <p:spPr/>
        <p:txBody>
          <a:bodyPr/>
          <a:lstStyle/>
          <a:p>
            <a:fld id="{F742E578-C7DA-9C43-818B-062F420E6424}" type="slidenum">
              <a:rPr lang="en-EE" smtClean="0"/>
              <a:t>1</a:t>
            </a:fld>
            <a:endParaRPr lang="en-EE"/>
          </a:p>
        </p:txBody>
      </p:sp>
    </p:spTree>
    <p:extLst>
      <p:ext uri="{BB962C8B-B14F-4D97-AF65-F5344CB8AC3E}">
        <p14:creationId xmlns:p14="http://schemas.microsoft.com/office/powerpoint/2010/main" val="1617436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txBody>
          <a:bodyPr/>
          <a:lstStyle/>
          <a:p>
            <a:endParaRPr lang="en-US"/>
          </a:p>
        </p:txBody>
      </p:sp>
      <p:sp>
        <p:nvSpPr>
          <p:cNvPr id="3" name="Märkmete kohatäide 2"/>
          <p:cNvSpPr>
            <a:spLocks noGrp="1"/>
          </p:cNvSpPr>
          <p:nvPr>
            <p:ph type="body" idx="1"/>
          </p:nvPr>
        </p:nvSpPr>
        <p:spPr/>
        <p:txBody>
          <a:bodyPr/>
          <a:lstStyle/>
          <a:p>
            <a:pPr lvl="0"/>
            <a:r>
              <a:rPr lang="et-EE" sz="1200" kern="1200" dirty="0">
                <a:solidFill>
                  <a:schemeClr val="tx1"/>
                </a:solidFill>
                <a:effectLst/>
                <a:latin typeface="+mn-lt"/>
                <a:ea typeface="+mn-ea"/>
                <a:cs typeface="+mn-cs"/>
              </a:rPr>
              <a:t>Välitööde käigus külastatud 82 veehaardest 14 puhul vett enne tarbijale edastamist ei töödelda. Neist nelja puhul vastab toorvee kvaliteet sotsiaalministri 24.09.2019 määruse nr 61 kvaliteedinõuetele, kuid kuuel (Maidla kool, Maidla Nurme, Rannapungerja, </a:t>
            </a:r>
            <a:r>
              <a:rPr lang="et-EE" sz="1200" kern="1200" dirty="0" err="1">
                <a:solidFill>
                  <a:schemeClr val="tx1"/>
                </a:solidFill>
                <a:effectLst/>
                <a:latin typeface="+mn-lt"/>
                <a:ea typeface="+mn-ea"/>
                <a:cs typeface="+mn-cs"/>
              </a:rPr>
              <a:t>Sirgala</a:t>
            </a:r>
            <a:r>
              <a:rPr lang="et-EE" sz="1200" kern="1200" dirty="0">
                <a:solidFill>
                  <a:schemeClr val="tx1"/>
                </a:solidFill>
                <a:effectLst/>
                <a:latin typeface="+mn-lt"/>
                <a:ea typeface="+mn-ea"/>
                <a:cs typeface="+mn-cs"/>
              </a:rPr>
              <a:t>, Soonurme ja Viivikonna) veehaarde vesi vajaks rauaärastust. </a:t>
            </a:r>
          </a:p>
          <a:p>
            <a:pPr lvl="0"/>
            <a:r>
              <a:rPr lang="et-EE" sz="1200" kern="1200" dirty="0">
                <a:solidFill>
                  <a:schemeClr val="tx1"/>
                </a:solidFill>
                <a:effectLst/>
                <a:latin typeface="+mn-lt"/>
                <a:ea typeface="+mn-ea"/>
                <a:cs typeface="+mn-cs"/>
              </a:rPr>
              <a:t>Analüüsitulemustele tuginedes jääb samuti selgusetuks, miks on rauaärastus kasutusel Illuka vallamaja ning Kuremäe algkooli veetöötlusjaamades.  Mõlemal juhul on filtermaterjali valik (vt ka jaotist 3.3.1) põhjustanud suure tõenäosusega hoopis joogivee saastumise mangaaniga. </a:t>
            </a:r>
            <a:endParaRPr lang="en-US" sz="1200" kern="1200" dirty="0">
              <a:solidFill>
                <a:schemeClr val="tx1"/>
              </a:solidFill>
              <a:effectLst/>
              <a:latin typeface="+mn-lt"/>
              <a:ea typeface="+mn-ea"/>
              <a:cs typeface="+mn-cs"/>
            </a:endParaRPr>
          </a:p>
          <a:p>
            <a:pPr lvl="0"/>
            <a:r>
              <a:rPr lang="et-EE" sz="1200" kern="1200" dirty="0">
                <a:solidFill>
                  <a:schemeClr val="tx1"/>
                </a:solidFill>
                <a:effectLst/>
                <a:latin typeface="+mn-lt"/>
                <a:ea typeface="+mn-ea"/>
                <a:cs typeface="+mn-cs"/>
              </a:rPr>
              <a:t>Joogiveest on leitud mikroobe (indikaatoreid ja/või </a:t>
            </a:r>
            <a:r>
              <a:rPr lang="et-EE" sz="1200" kern="1200" dirty="0" err="1">
                <a:solidFill>
                  <a:schemeClr val="tx1"/>
                </a:solidFill>
                <a:effectLst/>
                <a:latin typeface="+mn-lt"/>
                <a:ea typeface="+mn-ea"/>
                <a:cs typeface="+mn-cs"/>
              </a:rPr>
              <a:t>mikrobiologilisi</a:t>
            </a:r>
            <a:r>
              <a:rPr lang="et-EE" sz="1200" kern="1200" dirty="0">
                <a:solidFill>
                  <a:schemeClr val="tx1"/>
                </a:solidFill>
                <a:effectLst/>
                <a:latin typeface="+mn-lt"/>
                <a:ea typeface="+mn-ea"/>
                <a:cs typeface="+mn-cs"/>
              </a:rPr>
              <a:t> kvaliteedinäitajaid) 17 veehaardega seotud jaotusvõrkudest. </a:t>
            </a:r>
          </a:p>
          <a:p>
            <a:pPr lvl="0"/>
            <a:r>
              <a:rPr lang="et-EE" sz="1200" kern="1200" dirty="0">
                <a:solidFill>
                  <a:schemeClr val="tx1"/>
                </a:solidFill>
                <a:effectLst/>
                <a:latin typeface="+mn-lt"/>
                <a:ea typeface="+mn-ea"/>
                <a:cs typeface="+mn-cs"/>
              </a:rPr>
              <a:t>Kuigi toorvees ületas raua sisaldus määruses nr 61 toodud kvaliteedinäitajaid 68 veehaarde puhul, kasutatakse rauarikka toorveega rauaärastust 55-s veetöötlusjaamas, 10 juhul veetöötlusjaam puudus. Samas, ka neis </a:t>
            </a:r>
            <a:r>
              <a:rPr lang="et-EE" sz="1200" kern="1200" dirty="0" err="1">
                <a:solidFill>
                  <a:schemeClr val="tx1"/>
                </a:solidFill>
                <a:effectLst/>
                <a:latin typeface="+mn-lt"/>
                <a:ea typeface="+mn-ea"/>
                <a:cs typeface="+mn-cs"/>
              </a:rPr>
              <a:t>VTJ-s</a:t>
            </a:r>
            <a:r>
              <a:rPr lang="et-EE" sz="1200" kern="1200" dirty="0">
                <a:solidFill>
                  <a:schemeClr val="tx1"/>
                </a:solidFill>
                <a:effectLst/>
                <a:latin typeface="+mn-lt"/>
                <a:ea typeface="+mn-ea"/>
                <a:cs typeface="+mn-cs"/>
              </a:rPr>
              <a:t>, kuhu oli paigaldatud tehnoloogia raua ärastuseks, esines joogivees rauasisalduse ületamisi 22 veevärgis.  </a:t>
            </a:r>
            <a:endParaRPr lang="en-US" sz="1200" kern="1200" dirty="0">
              <a:solidFill>
                <a:schemeClr val="tx1"/>
              </a:solidFill>
              <a:effectLst/>
              <a:latin typeface="+mn-lt"/>
              <a:ea typeface="+mn-ea"/>
              <a:cs typeface="+mn-cs"/>
            </a:endParaRPr>
          </a:p>
          <a:p>
            <a:endParaRPr lang="en-US" dirty="0"/>
          </a:p>
        </p:txBody>
      </p:sp>
      <p:sp>
        <p:nvSpPr>
          <p:cNvPr id="4" name="Slaidinumbri kohatäide 3"/>
          <p:cNvSpPr>
            <a:spLocks noGrp="1"/>
          </p:cNvSpPr>
          <p:nvPr>
            <p:ph type="sldNum" sz="quarter" idx="5"/>
          </p:nvPr>
        </p:nvSpPr>
        <p:spPr/>
        <p:txBody>
          <a:bodyPr/>
          <a:lstStyle/>
          <a:p>
            <a:fld id="{F742E578-C7DA-9C43-818B-062F420E6424}" type="slidenum">
              <a:rPr lang="en-EE" smtClean="0"/>
              <a:t>14</a:t>
            </a:fld>
            <a:endParaRPr lang="en-EE"/>
          </a:p>
        </p:txBody>
      </p:sp>
    </p:spTree>
    <p:extLst>
      <p:ext uri="{BB962C8B-B14F-4D97-AF65-F5344CB8AC3E}">
        <p14:creationId xmlns:p14="http://schemas.microsoft.com/office/powerpoint/2010/main" val="1752617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txBody>
          <a:bodyPr/>
          <a:lstStyle/>
          <a:p>
            <a:endParaRPr lang="en-US"/>
          </a:p>
        </p:txBody>
      </p:sp>
      <p:sp>
        <p:nvSpPr>
          <p:cNvPr id="3" name="Märkmete kohatäide 2"/>
          <p:cNvSpPr>
            <a:spLocks noGrp="1"/>
          </p:cNvSpPr>
          <p:nvPr>
            <p:ph type="body" idx="1"/>
          </p:nvPr>
        </p:nvSpPr>
        <p:spPr/>
        <p:txBody>
          <a:bodyPr/>
          <a:lstStyle/>
          <a:p>
            <a:r>
              <a:rPr lang="et-EE" sz="1200" kern="1200" dirty="0" err="1">
                <a:solidFill>
                  <a:schemeClr val="tx1"/>
                </a:solidFill>
                <a:effectLst/>
                <a:latin typeface="+mn-lt"/>
                <a:ea typeface="+mn-ea"/>
                <a:cs typeface="+mn-cs"/>
              </a:rPr>
              <a:t>Radionukliide</a:t>
            </a:r>
            <a:r>
              <a:rPr lang="et-EE" sz="1200" kern="1200" dirty="0">
                <a:solidFill>
                  <a:schemeClr val="tx1"/>
                </a:solidFill>
                <a:effectLst/>
                <a:latin typeface="+mn-lt"/>
                <a:ea typeface="+mn-ea"/>
                <a:cs typeface="+mn-cs"/>
              </a:rPr>
              <a:t> toorvees reeglina ei seirata, kuid 96% Ida-Virumaa ühisveevärkide veehaaretest saab oma toorvee kas kambriumi-vendi, ordoviitsiumi-kambriumi või ordoviitsiumi põhjavee­kihist</a:t>
            </a:r>
          </a:p>
          <a:p>
            <a:pPr lvl="0"/>
            <a:r>
              <a:rPr lang="et-EE" sz="1200" kern="1200" dirty="0">
                <a:solidFill>
                  <a:schemeClr val="tx1"/>
                </a:solidFill>
                <a:effectLst/>
                <a:latin typeface="+mn-lt"/>
                <a:ea typeface="+mn-ea"/>
                <a:cs typeface="+mn-cs"/>
              </a:rPr>
              <a:t>Ahtme </a:t>
            </a:r>
            <a:r>
              <a:rPr lang="et-EE" sz="1200" kern="1200" dirty="0" err="1">
                <a:solidFill>
                  <a:schemeClr val="tx1"/>
                </a:solidFill>
                <a:effectLst/>
                <a:latin typeface="+mn-lt"/>
                <a:ea typeface="+mn-ea"/>
                <a:cs typeface="+mn-cs"/>
              </a:rPr>
              <a:t>veetöötlemisjaamas</a:t>
            </a:r>
            <a:r>
              <a:rPr lang="et-EE" sz="1200" kern="1200" dirty="0">
                <a:solidFill>
                  <a:schemeClr val="tx1"/>
                </a:solidFill>
                <a:effectLst/>
                <a:latin typeface="+mn-lt"/>
                <a:ea typeface="+mn-ea"/>
                <a:cs typeface="+mn-cs"/>
              </a:rPr>
              <a:t> kasutatakse radionukliidide sisalduse vähendamiseks Ahtme puurkaevude vee segamist Kurtna-</a:t>
            </a:r>
            <a:r>
              <a:rPr lang="et-EE" sz="1200" kern="1200" dirty="0" err="1">
                <a:solidFill>
                  <a:schemeClr val="tx1"/>
                </a:solidFill>
                <a:effectLst/>
                <a:latin typeface="+mn-lt"/>
                <a:ea typeface="+mn-ea"/>
                <a:cs typeface="+mn-cs"/>
              </a:rPr>
              <a:t>Vasavere</a:t>
            </a:r>
            <a:r>
              <a:rPr lang="et-EE" sz="1200" kern="1200" dirty="0">
                <a:solidFill>
                  <a:schemeClr val="tx1"/>
                </a:solidFill>
                <a:effectLst/>
                <a:latin typeface="+mn-lt"/>
                <a:ea typeface="+mn-ea"/>
                <a:cs typeface="+mn-cs"/>
              </a:rPr>
              <a:t> veehaarde veega, kus </a:t>
            </a:r>
            <a:r>
              <a:rPr lang="et-EE" sz="1200" kern="1200" dirty="0" err="1">
                <a:solidFill>
                  <a:schemeClr val="tx1"/>
                </a:solidFill>
                <a:effectLst/>
                <a:latin typeface="+mn-lt"/>
                <a:ea typeface="+mn-ea"/>
                <a:cs typeface="+mn-cs"/>
              </a:rPr>
              <a:t>nukliidid</a:t>
            </a:r>
            <a:r>
              <a:rPr lang="et-EE" sz="1200" kern="1200" dirty="0">
                <a:solidFill>
                  <a:schemeClr val="tx1"/>
                </a:solidFill>
                <a:effectLst/>
                <a:latin typeface="+mn-lt"/>
                <a:ea typeface="+mn-ea"/>
                <a:cs typeface="+mn-cs"/>
              </a:rPr>
              <a:t> puuduvad.</a:t>
            </a:r>
            <a:endParaRPr lang="en-US" sz="1200" kern="1200" dirty="0">
              <a:solidFill>
                <a:schemeClr val="tx1"/>
              </a:solidFill>
              <a:effectLst/>
              <a:latin typeface="+mn-lt"/>
              <a:ea typeface="+mn-ea"/>
              <a:cs typeface="+mn-cs"/>
            </a:endParaRPr>
          </a:p>
          <a:p>
            <a:pPr lvl="0"/>
            <a:r>
              <a:rPr lang="et-EE" sz="1200" kern="1200" dirty="0">
                <a:solidFill>
                  <a:schemeClr val="tx1"/>
                </a:solidFill>
                <a:effectLst/>
                <a:latin typeface="+mn-lt"/>
                <a:ea typeface="+mn-ea"/>
                <a:cs typeface="+mn-cs"/>
              </a:rPr>
              <a:t>Narvas kasutatakse toorveena </a:t>
            </a:r>
            <a:r>
              <a:rPr lang="et-EE" sz="1200" kern="1200" dirty="0" err="1">
                <a:solidFill>
                  <a:schemeClr val="tx1"/>
                </a:solidFill>
                <a:effectLst/>
                <a:latin typeface="+mn-lt"/>
                <a:ea typeface="+mn-ea"/>
                <a:cs typeface="+mn-cs"/>
              </a:rPr>
              <a:t>Narve</a:t>
            </a:r>
            <a:r>
              <a:rPr lang="et-EE" sz="1200" kern="1200" dirty="0">
                <a:solidFill>
                  <a:schemeClr val="tx1"/>
                </a:solidFill>
                <a:effectLst/>
                <a:latin typeface="+mn-lt"/>
                <a:ea typeface="+mn-ea"/>
                <a:cs typeface="+mn-cs"/>
              </a:rPr>
              <a:t> jõe vett, mistõttu erineb nende veepuhastusprotsess teistest kohtadest oluliselt. </a:t>
            </a:r>
            <a:endParaRPr lang="en-US" sz="1200" kern="1200" dirty="0">
              <a:solidFill>
                <a:schemeClr val="tx1"/>
              </a:solidFill>
              <a:effectLst/>
              <a:latin typeface="+mn-lt"/>
              <a:ea typeface="+mn-ea"/>
              <a:cs typeface="+mn-cs"/>
            </a:endParaRPr>
          </a:p>
          <a:p>
            <a:endParaRPr lang="et-EE" sz="1200" kern="1200" dirty="0">
              <a:solidFill>
                <a:schemeClr val="tx1"/>
              </a:solidFill>
              <a:effectLst/>
              <a:latin typeface="+mn-lt"/>
              <a:ea typeface="+mn-ea"/>
              <a:cs typeface="+mn-cs"/>
            </a:endParaRPr>
          </a:p>
          <a:p>
            <a:endParaRPr lang="en-US" dirty="0"/>
          </a:p>
        </p:txBody>
      </p:sp>
      <p:sp>
        <p:nvSpPr>
          <p:cNvPr id="4" name="Slaidinumbri kohatäide 3"/>
          <p:cNvSpPr>
            <a:spLocks noGrp="1"/>
          </p:cNvSpPr>
          <p:nvPr>
            <p:ph type="sldNum" sz="quarter" idx="5"/>
          </p:nvPr>
        </p:nvSpPr>
        <p:spPr/>
        <p:txBody>
          <a:bodyPr/>
          <a:lstStyle/>
          <a:p>
            <a:fld id="{F742E578-C7DA-9C43-818B-062F420E6424}" type="slidenum">
              <a:rPr lang="en-EE" smtClean="0"/>
              <a:t>15</a:t>
            </a:fld>
            <a:endParaRPr lang="en-EE"/>
          </a:p>
        </p:txBody>
      </p:sp>
    </p:spTree>
    <p:extLst>
      <p:ext uri="{BB962C8B-B14F-4D97-AF65-F5344CB8AC3E}">
        <p14:creationId xmlns:p14="http://schemas.microsoft.com/office/powerpoint/2010/main" val="4174193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txBody>
          <a:bodyPr/>
          <a:lstStyle/>
          <a:p>
            <a:endParaRPr lang="en-US"/>
          </a:p>
        </p:txBody>
      </p:sp>
      <p:sp>
        <p:nvSpPr>
          <p:cNvPr id="3" name="Märkmete kohatäide 2"/>
          <p:cNvSpPr>
            <a:spLocks noGrp="1"/>
          </p:cNvSpPr>
          <p:nvPr>
            <p:ph type="body" idx="1"/>
          </p:nvPr>
        </p:nvSpPr>
        <p:spPr/>
        <p:txBody>
          <a:bodyPr/>
          <a:lstStyle/>
          <a:p>
            <a:endParaRPr lang="en-US" dirty="0"/>
          </a:p>
        </p:txBody>
      </p:sp>
      <p:sp>
        <p:nvSpPr>
          <p:cNvPr id="4" name="Slaidinumbri kohatäide 3"/>
          <p:cNvSpPr>
            <a:spLocks noGrp="1"/>
          </p:cNvSpPr>
          <p:nvPr>
            <p:ph type="sldNum" sz="quarter" idx="5"/>
          </p:nvPr>
        </p:nvSpPr>
        <p:spPr/>
        <p:txBody>
          <a:bodyPr/>
          <a:lstStyle/>
          <a:p>
            <a:fld id="{F742E578-C7DA-9C43-818B-062F420E6424}" type="slidenum">
              <a:rPr lang="en-EE" smtClean="0"/>
              <a:t>24</a:t>
            </a:fld>
            <a:endParaRPr lang="en-EE"/>
          </a:p>
        </p:txBody>
      </p:sp>
    </p:spTree>
    <p:extLst>
      <p:ext uri="{BB962C8B-B14F-4D97-AF65-F5344CB8AC3E}">
        <p14:creationId xmlns:p14="http://schemas.microsoft.com/office/powerpoint/2010/main" val="2163440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F742E578-C7DA-9C43-818B-062F420E6424}" type="slidenum">
              <a:rPr lang="en-EE" smtClean="0"/>
              <a:t>30</a:t>
            </a:fld>
            <a:endParaRPr lang="en-EE"/>
          </a:p>
        </p:txBody>
      </p:sp>
    </p:spTree>
    <p:extLst>
      <p:ext uri="{BB962C8B-B14F-4D97-AF65-F5344CB8AC3E}">
        <p14:creationId xmlns:p14="http://schemas.microsoft.com/office/powerpoint/2010/main" val="289694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sz="1200" kern="1200" dirty="0">
                <a:solidFill>
                  <a:schemeClr val="tx1"/>
                </a:solidFill>
                <a:effectLst/>
                <a:latin typeface="+mn-lt"/>
                <a:ea typeface="+mn-ea"/>
                <a:cs typeface="+mn-cs"/>
              </a:rPr>
              <a:t>Olemasolev Narva veepuhastusjaama projekteeritud võimsus on kuni 21 tuh m</a:t>
            </a:r>
            <a:r>
              <a:rPr lang="et-EE" sz="1200" kern="1200" baseline="30000" dirty="0">
                <a:solidFill>
                  <a:schemeClr val="tx1"/>
                </a:solidFill>
                <a:effectLst/>
                <a:latin typeface="+mn-lt"/>
                <a:ea typeface="+mn-ea"/>
                <a:cs typeface="+mn-cs"/>
              </a:rPr>
              <a:t>3</a:t>
            </a:r>
            <a:r>
              <a:rPr lang="et-EE" sz="1200" kern="1200" dirty="0">
                <a:solidFill>
                  <a:schemeClr val="tx1"/>
                </a:solidFill>
                <a:effectLst/>
                <a:latin typeface="+mn-lt"/>
                <a:ea typeface="+mn-ea"/>
                <a:cs typeface="+mn-cs"/>
              </a:rPr>
              <a:t>/d, mis ületab piirkonna veevajadust kordades. N-J veevajadus ca 600 m</a:t>
            </a:r>
            <a:r>
              <a:rPr lang="et-EE" sz="1200" kern="1200" baseline="30000" dirty="0">
                <a:solidFill>
                  <a:schemeClr val="tx1"/>
                </a:solidFill>
                <a:effectLst/>
                <a:latin typeface="+mn-lt"/>
                <a:ea typeface="+mn-ea"/>
                <a:cs typeface="+mn-cs"/>
              </a:rPr>
              <a:t>3</a:t>
            </a:r>
            <a:r>
              <a:rPr lang="et-EE" sz="1200" kern="1200" dirty="0">
                <a:solidFill>
                  <a:schemeClr val="tx1"/>
                </a:solidFill>
                <a:effectLst/>
                <a:latin typeface="+mn-lt"/>
                <a:ea typeface="+mn-ea"/>
                <a:cs typeface="+mn-cs"/>
              </a:rPr>
              <a:t>/</a:t>
            </a:r>
            <a:r>
              <a:rPr lang="et-EE" sz="1200" kern="1200" dirty="0" err="1">
                <a:solidFill>
                  <a:schemeClr val="tx1"/>
                </a:solidFill>
                <a:effectLst/>
                <a:latin typeface="+mn-lt"/>
                <a:ea typeface="+mn-ea"/>
                <a:cs typeface="+mn-cs"/>
              </a:rPr>
              <a:t>d.</a:t>
            </a:r>
            <a:endParaRPr lang="et-EE" sz="1200" kern="1200" dirty="0">
              <a:solidFill>
                <a:schemeClr val="tx1"/>
              </a:solidFill>
              <a:effectLst/>
              <a:latin typeface="+mn-lt"/>
              <a:ea typeface="+mn-ea"/>
              <a:cs typeface="+mn-cs"/>
            </a:endParaRPr>
          </a:p>
          <a:p>
            <a:r>
              <a:rPr lang="et-EE" dirty="0"/>
              <a:t>Ahtme VTJ liidetavate süsteemide summaarne veevajadus 950 m</a:t>
            </a:r>
            <a:r>
              <a:rPr lang="et-EE" baseline="30000" dirty="0"/>
              <a:t>3</a:t>
            </a:r>
            <a:r>
              <a:rPr lang="et-EE" dirty="0"/>
              <a:t>/</a:t>
            </a:r>
            <a:r>
              <a:rPr lang="et-EE" dirty="0" err="1"/>
              <a:t>d.</a:t>
            </a:r>
            <a:endParaRPr lang="et-EE" dirty="0"/>
          </a:p>
          <a:p>
            <a:pPr marL="0" marR="0" lvl="0" indent="0" algn="l" defTabSz="914400" rtl="0" eaLnBrk="1" fontAlgn="auto" latinLnBrk="0" hangingPunct="1">
              <a:lnSpc>
                <a:spcPct val="100000"/>
              </a:lnSpc>
              <a:spcBef>
                <a:spcPts val="0"/>
              </a:spcBef>
              <a:spcAft>
                <a:spcPts val="0"/>
              </a:spcAft>
              <a:buClrTx/>
              <a:buSzTx/>
              <a:buFontTx/>
              <a:buNone/>
              <a:tabLst/>
              <a:defRPr/>
            </a:pPr>
            <a:r>
              <a:rPr lang="et-EE" dirty="0"/>
              <a:t>Täna Ahtmes vaja koos kadudega ca 7000  m</a:t>
            </a:r>
            <a:r>
              <a:rPr lang="et-EE" baseline="30000" dirty="0"/>
              <a:t>3</a:t>
            </a:r>
            <a:r>
              <a:rPr lang="et-EE" dirty="0"/>
              <a:t>/d, toota saab 7 750 – 9 100  m</a:t>
            </a:r>
            <a:r>
              <a:rPr lang="et-EE" baseline="30000" dirty="0"/>
              <a:t>3</a:t>
            </a:r>
            <a:r>
              <a:rPr lang="et-EE" dirty="0"/>
              <a:t>/</a:t>
            </a:r>
            <a:r>
              <a:rPr lang="et-EE" dirty="0" err="1"/>
              <a:t>d.</a:t>
            </a:r>
            <a:r>
              <a:rPr lang="et-EE" dirty="0"/>
              <a:t> + Lõuna veehaardest oleks võimalik saada 3 600 m</a:t>
            </a:r>
            <a:r>
              <a:rPr lang="et-EE" baseline="30000" dirty="0"/>
              <a:t>3</a:t>
            </a:r>
            <a:r>
              <a:rPr lang="et-EE" dirty="0"/>
              <a:t>/d (peale NF </a:t>
            </a:r>
            <a:r>
              <a:rPr lang="et-EE" i="1" dirty="0"/>
              <a:t>ca</a:t>
            </a:r>
            <a:r>
              <a:rPr lang="et-EE" dirty="0"/>
              <a:t> 3000 m</a:t>
            </a:r>
            <a:r>
              <a:rPr lang="et-EE" baseline="30000" dirty="0"/>
              <a:t>3</a:t>
            </a:r>
            <a:r>
              <a:rPr lang="et-EE" dirty="0"/>
              <a:t>/</a:t>
            </a:r>
            <a:r>
              <a:rPr lang="et-EE" dirty="0" err="1"/>
              <a:t>d.</a:t>
            </a:r>
            <a:r>
              <a:rPr lang="et-EE"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kern="1200" dirty="0">
                <a:solidFill>
                  <a:schemeClr val="tx1"/>
                </a:solidFill>
                <a:effectLst/>
                <a:latin typeface="+mn-lt"/>
                <a:ea typeface="+mn-ea"/>
                <a:cs typeface="+mn-cs"/>
              </a:rPr>
              <a:t>Kiviõli + Püssi + Erra + Lüganuse + Maidla + </a:t>
            </a:r>
            <a:r>
              <a:rPr lang="et-EE" sz="1200" kern="1200" dirty="0" err="1">
                <a:solidFill>
                  <a:schemeClr val="tx1"/>
                </a:solidFill>
                <a:effectLst/>
                <a:latin typeface="+mn-lt"/>
                <a:ea typeface="+mn-ea"/>
                <a:cs typeface="+mn-cs"/>
              </a:rPr>
              <a:t>Savala</a:t>
            </a:r>
            <a:r>
              <a:rPr lang="et-EE" sz="1200" kern="1200" dirty="0">
                <a:solidFill>
                  <a:schemeClr val="tx1"/>
                </a:solidFill>
                <a:effectLst/>
                <a:latin typeface="+mn-lt"/>
                <a:ea typeface="+mn-ea"/>
                <a:cs typeface="+mn-cs"/>
              </a:rPr>
              <a:t> + Uniküla</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kern="1200" dirty="0">
                <a:solidFill>
                  <a:schemeClr val="tx1"/>
                </a:solidFill>
                <a:effectLst/>
                <a:latin typeface="+mn-lt"/>
                <a:ea typeface="+mn-ea"/>
                <a:cs typeface="+mn-cs"/>
              </a:rPr>
              <a:t>Kiviõli VTJ kavandatud jõudlus on 2 200 m</a:t>
            </a:r>
            <a:r>
              <a:rPr lang="et-EE" sz="1200" kern="1200" baseline="30000" dirty="0">
                <a:solidFill>
                  <a:schemeClr val="tx1"/>
                </a:solidFill>
                <a:effectLst/>
                <a:latin typeface="+mn-lt"/>
                <a:ea typeface="+mn-ea"/>
                <a:cs typeface="+mn-cs"/>
              </a:rPr>
              <a:t>3</a:t>
            </a:r>
            <a:r>
              <a:rPr lang="et-EE" sz="1200" kern="1200" dirty="0">
                <a:solidFill>
                  <a:schemeClr val="tx1"/>
                </a:solidFill>
                <a:effectLst/>
                <a:latin typeface="+mn-lt"/>
                <a:ea typeface="+mn-ea"/>
                <a:cs typeface="+mn-cs"/>
              </a:rPr>
              <a:t>/d, mis on piisav kogu piirkonna varustamiseks joogiveega (hinnanguline veevajadus on </a:t>
            </a:r>
            <a:r>
              <a:rPr lang="et-EE" sz="1200" i="1" kern="1200" dirty="0">
                <a:solidFill>
                  <a:schemeClr val="tx1"/>
                </a:solidFill>
                <a:effectLst/>
                <a:latin typeface="+mn-lt"/>
                <a:ea typeface="+mn-ea"/>
                <a:cs typeface="+mn-cs"/>
              </a:rPr>
              <a:t>ca</a:t>
            </a:r>
            <a:r>
              <a:rPr lang="et-EE" sz="1200" kern="1200" dirty="0">
                <a:solidFill>
                  <a:schemeClr val="tx1"/>
                </a:solidFill>
                <a:effectLst/>
                <a:latin typeface="+mn-lt"/>
                <a:ea typeface="+mn-ea"/>
                <a:cs typeface="+mn-cs"/>
              </a:rPr>
              <a:t> 1 400 m</a:t>
            </a:r>
            <a:r>
              <a:rPr lang="et-EE" sz="1200" kern="1200" baseline="30000" dirty="0">
                <a:solidFill>
                  <a:schemeClr val="tx1"/>
                </a:solidFill>
                <a:effectLst/>
                <a:latin typeface="+mn-lt"/>
                <a:ea typeface="+mn-ea"/>
                <a:cs typeface="+mn-cs"/>
              </a:rPr>
              <a:t>3</a:t>
            </a:r>
            <a:r>
              <a:rPr lang="et-EE" sz="1200" kern="1200" dirty="0">
                <a:solidFill>
                  <a:schemeClr val="tx1"/>
                </a:solidFill>
                <a:effectLst/>
                <a:latin typeface="+mn-lt"/>
                <a:ea typeface="+mn-ea"/>
                <a:cs typeface="+mn-cs"/>
              </a:rPr>
              <a:t>/d). </a:t>
            </a:r>
            <a:endParaRPr lang="et-E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t-E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t-EE" dirty="0"/>
          </a:p>
          <a:p>
            <a:endParaRPr lang="en-US" dirty="0"/>
          </a:p>
        </p:txBody>
      </p:sp>
      <p:sp>
        <p:nvSpPr>
          <p:cNvPr id="4" name="Slaidinumbri kohatäide 3"/>
          <p:cNvSpPr>
            <a:spLocks noGrp="1"/>
          </p:cNvSpPr>
          <p:nvPr>
            <p:ph type="sldNum" sz="quarter" idx="5"/>
          </p:nvPr>
        </p:nvSpPr>
        <p:spPr/>
        <p:txBody>
          <a:bodyPr/>
          <a:lstStyle/>
          <a:p>
            <a:fld id="{F742E578-C7DA-9C43-818B-062F420E6424}" type="slidenum">
              <a:rPr lang="en-EE" smtClean="0"/>
              <a:t>47</a:t>
            </a:fld>
            <a:endParaRPr lang="en-EE"/>
          </a:p>
        </p:txBody>
      </p:sp>
    </p:spTree>
    <p:extLst>
      <p:ext uri="{BB962C8B-B14F-4D97-AF65-F5344CB8AC3E}">
        <p14:creationId xmlns:p14="http://schemas.microsoft.com/office/powerpoint/2010/main" val="1961295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txBody>
          <a:bodyPr/>
          <a:lstStyle/>
          <a:p>
            <a:endParaRPr lang="en-US"/>
          </a:p>
        </p:txBody>
      </p:sp>
      <p:sp>
        <p:nvSpPr>
          <p:cNvPr id="3" name="Märkmete kohatäide 2"/>
          <p:cNvSpPr>
            <a:spLocks noGrp="1"/>
          </p:cNvSpPr>
          <p:nvPr>
            <p:ph type="body" idx="1"/>
          </p:nvPr>
        </p:nvSpPr>
        <p:spPr/>
        <p:txBody>
          <a:bodyPr/>
          <a:lstStyle/>
          <a:p>
            <a:r>
              <a:rPr lang="et-EE" dirty="0"/>
              <a:t>ÜV 49,4 mln eurot</a:t>
            </a:r>
          </a:p>
          <a:p>
            <a:r>
              <a:rPr lang="et-EE" dirty="0"/>
              <a:t>OV 8,6 mln eurot</a:t>
            </a:r>
          </a:p>
          <a:p>
            <a:r>
              <a:rPr lang="et-EE" dirty="0"/>
              <a:t>Reovesi 45,6 mln eurot</a:t>
            </a:r>
            <a:endParaRPr lang="en-US" dirty="0"/>
          </a:p>
        </p:txBody>
      </p:sp>
      <p:sp>
        <p:nvSpPr>
          <p:cNvPr id="4" name="Slaidinumbri kohatäide 3"/>
          <p:cNvSpPr>
            <a:spLocks noGrp="1"/>
          </p:cNvSpPr>
          <p:nvPr>
            <p:ph type="sldNum" sz="quarter" idx="5"/>
          </p:nvPr>
        </p:nvSpPr>
        <p:spPr/>
        <p:txBody>
          <a:bodyPr/>
          <a:lstStyle/>
          <a:p>
            <a:fld id="{F742E578-C7DA-9C43-818B-062F420E6424}" type="slidenum">
              <a:rPr lang="en-EE" smtClean="0"/>
              <a:t>52</a:t>
            </a:fld>
            <a:endParaRPr lang="en-EE"/>
          </a:p>
        </p:txBody>
      </p:sp>
    </p:spTree>
    <p:extLst>
      <p:ext uri="{BB962C8B-B14F-4D97-AF65-F5344CB8AC3E}">
        <p14:creationId xmlns:p14="http://schemas.microsoft.com/office/powerpoint/2010/main" val="3450863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n-US" dirty="0"/>
          </a:p>
        </p:txBody>
      </p:sp>
      <p:sp>
        <p:nvSpPr>
          <p:cNvPr id="4" name="Slaidinumbri kohatäide 3"/>
          <p:cNvSpPr>
            <a:spLocks noGrp="1"/>
          </p:cNvSpPr>
          <p:nvPr>
            <p:ph type="sldNum" sz="quarter" idx="5"/>
          </p:nvPr>
        </p:nvSpPr>
        <p:spPr/>
        <p:txBody>
          <a:bodyPr/>
          <a:lstStyle/>
          <a:p>
            <a:fld id="{F742E578-C7DA-9C43-818B-062F420E6424}" type="slidenum">
              <a:rPr lang="en-EE" smtClean="0"/>
              <a:t>59</a:t>
            </a:fld>
            <a:endParaRPr lang="en-EE"/>
          </a:p>
        </p:txBody>
      </p:sp>
    </p:spTree>
    <p:extLst>
      <p:ext uri="{BB962C8B-B14F-4D97-AF65-F5344CB8AC3E}">
        <p14:creationId xmlns:p14="http://schemas.microsoft.com/office/powerpoint/2010/main" val="31623066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C961602D-979C-9F9A-F1C1-5CB6818CCDA4}"/>
              </a:ext>
            </a:extLst>
          </p:cNvPr>
          <p:cNvGrpSpPr>
            <a:grpSpLocks/>
          </p:cNvGrpSpPr>
          <p:nvPr userDrawn="1"/>
        </p:nvGrpSpPr>
        <p:grpSpPr bwMode="auto">
          <a:xfrm>
            <a:off x="228117" y="128017"/>
            <a:ext cx="11735766" cy="6537960"/>
            <a:chOff x="158" y="119"/>
            <a:chExt cx="5489" cy="4082"/>
          </a:xfrm>
        </p:grpSpPr>
        <p:sp>
          <p:nvSpPr>
            <p:cNvPr id="8" name="AutoShape 3">
              <a:extLst>
                <a:ext uri="{FF2B5EF4-FFF2-40B4-BE49-F238E27FC236}">
                  <a16:creationId xmlns:a16="http://schemas.microsoft.com/office/drawing/2014/main" id="{22067B31-0CF5-3308-A83F-5EFDC1614D4F}"/>
                </a:ext>
              </a:extLst>
            </p:cNvPr>
            <p:cNvSpPr>
              <a:spLocks noChangeArrowheads="1"/>
            </p:cNvSpPr>
            <p:nvPr userDrawn="1"/>
          </p:nvSpPr>
          <p:spPr bwMode="auto">
            <a:xfrm>
              <a:off x="4105" y="119"/>
              <a:ext cx="1542" cy="4082"/>
            </a:xfrm>
            <a:prstGeom prst="roundRect">
              <a:avLst>
                <a:gd name="adj" fmla="val 16667"/>
              </a:avLst>
            </a:prstGeom>
            <a:solidFill>
              <a:srgbClr val="2FB45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defRPr/>
              </a:pPr>
              <a:endParaRPr lang="et-EE" altLang="et-EE"/>
            </a:p>
          </p:txBody>
        </p:sp>
        <p:sp>
          <p:nvSpPr>
            <p:cNvPr id="9" name="Rectangle 4">
              <a:extLst>
                <a:ext uri="{FF2B5EF4-FFF2-40B4-BE49-F238E27FC236}">
                  <a16:creationId xmlns:a16="http://schemas.microsoft.com/office/drawing/2014/main" id="{EDFBB580-9ED8-AAAB-7C7F-B07D55C8B9D0}"/>
                </a:ext>
              </a:extLst>
            </p:cNvPr>
            <p:cNvSpPr>
              <a:spLocks noChangeArrowheads="1"/>
            </p:cNvSpPr>
            <p:nvPr userDrawn="1"/>
          </p:nvSpPr>
          <p:spPr bwMode="auto">
            <a:xfrm>
              <a:off x="158" y="119"/>
              <a:ext cx="4219" cy="4082"/>
            </a:xfrm>
            <a:prstGeom prst="rect">
              <a:avLst/>
            </a:prstGeom>
            <a:solidFill>
              <a:srgbClr val="2FB45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eaLnBrk="1" hangingPunct="1">
                <a:defRPr/>
              </a:pPr>
              <a:endParaRPr lang="et-EE" altLang="et-EE" sz="2400"/>
            </a:p>
          </p:txBody>
        </p:sp>
      </p:grpSp>
      <p:pic>
        <p:nvPicPr>
          <p:cNvPr id="13" name="Picture 7" descr="klab_logo">
            <a:extLst>
              <a:ext uri="{FF2B5EF4-FFF2-40B4-BE49-F238E27FC236}">
                <a16:creationId xmlns:a16="http://schemas.microsoft.com/office/drawing/2014/main" id="{01CFF110-A8C5-56BA-BF8C-6902F6FDE28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484907" y="421062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0A623F9A-DBD8-5931-6805-AB715FAA6F3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514" t="12520" b="8064"/>
          <a:stretch/>
        </p:blipFill>
        <p:spPr>
          <a:xfrm>
            <a:off x="9898355" y="5207570"/>
            <a:ext cx="1944687" cy="1079525"/>
          </a:xfrm>
          <a:prstGeom prst="rect">
            <a:avLst/>
          </a:prstGeom>
        </p:spPr>
      </p:pic>
      <p:sp>
        <p:nvSpPr>
          <p:cNvPr id="16" name="Rectangle 5">
            <a:extLst>
              <a:ext uri="{FF2B5EF4-FFF2-40B4-BE49-F238E27FC236}">
                <a16:creationId xmlns:a16="http://schemas.microsoft.com/office/drawing/2014/main" id="{6AE99B14-E087-C2C1-97AD-B5757CF86326}"/>
              </a:ext>
            </a:extLst>
          </p:cNvPr>
          <p:cNvSpPr>
            <a:spLocks noGrp="1" noChangeArrowheads="1"/>
          </p:cNvSpPr>
          <p:nvPr>
            <p:ph type="ctrTitle"/>
          </p:nvPr>
        </p:nvSpPr>
        <p:spPr>
          <a:xfrm>
            <a:off x="685800" y="1844675"/>
            <a:ext cx="7772400" cy="1150938"/>
          </a:xfrm>
        </p:spPr>
        <p:txBody>
          <a:bodyPr/>
          <a:lstStyle>
            <a:lvl1pPr algn="l">
              <a:defRPr sz="4200">
                <a:solidFill>
                  <a:schemeClr val="bg1"/>
                </a:solidFill>
              </a:defRPr>
            </a:lvl1pPr>
          </a:lstStyle>
          <a:p>
            <a:r>
              <a:rPr lang="en-US"/>
              <a:t>Click to edit Master title style</a:t>
            </a:r>
          </a:p>
        </p:txBody>
      </p:sp>
      <p:sp>
        <p:nvSpPr>
          <p:cNvPr id="17" name="Rectangle 6">
            <a:extLst>
              <a:ext uri="{FF2B5EF4-FFF2-40B4-BE49-F238E27FC236}">
                <a16:creationId xmlns:a16="http://schemas.microsoft.com/office/drawing/2014/main" id="{1FEBBA61-9FCB-20F2-5170-323E321AFA33}"/>
              </a:ext>
            </a:extLst>
          </p:cNvPr>
          <p:cNvSpPr>
            <a:spLocks noGrp="1" noChangeArrowheads="1"/>
          </p:cNvSpPr>
          <p:nvPr>
            <p:ph type="subTitle" idx="1"/>
          </p:nvPr>
        </p:nvSpPr>
        <p:spPr>
          <a:xfrm>
            <a:off x="684213" y="2995613"/>
            <a:ext cx="6400800" cy="1752600"/>
          </a:xfrm>
        </p:spPr>
        <p:txBody>
          <a:bodyPr/>
          <a:lstStyle>
            <a:lvl1pPr marL="0" indent="0">
              <a:buFontTx/>
              <a:buNone/>
              <a:defRPr sz="2800">
                <a:solidFill>
                  <a:schemeClr val="bg1"/>
                </a:solidFill>
              </a:defRPr>
            </a:lvl1pPr>
          </a:lstStyle>
          <a:p>
            <a:r>
              <a:rPr lang="en-US" dirty="0"/>
              <a:t>Click to edit Master subtitle style</a:t>
            </a:r>
          </a:p>
        </p:txBody>
      </p:sp>
      <p:sp>
        <p:nvSpPr>
          <p:cNvPr id="19" name="Text Box 8">
            <a:extLst>
              <a:ext uri="{FF2B5EF4-FFF2-40B4-BE49-F238E27FC236}">
                <a16:creationId xmlns:a16="http://schemas.microsoft.com/office/drawing/2014/main" id="{481E9E35-F582-7EFD-0E78-27FACF75C5F0}"/>
              </a:ext>
            </a:extLst>
          </p:cNvPr>
          <p:cNvSpPr txBox="1">
            <a:spLocks noChangeArrowheads="1"/>
          </p:cNvSpPr>
          <p:nvPr userDrawn="1"/>
        </p:nvSpPr>
        <p:spPr bwMode="auto">
          <a:xfrm>
            <a:off x="684213" y="549275"/>
            <a:ext cx="73453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defRPr/>
            </a:pPr>
            <a:r>
              <a:rPr lang="et-EE" sz="1800" dirty="0">
                <a:solidFill>
                  <a:schemeClr val="bg1"/>
                </a:solidFill>
                <a:latin typeface="Arial" charset="0"/>
              </a:rPr>
              <a:t>Eesti Keskkonnauuringute Keskus</a:t>
            </a:r>
            <a:endParaRPr lang="en-US" sz="1800" dirty="0">
              <a:solidFill>
                <a:schemeClr val="bg1"/>
              </a:solidFill>
              <a:latin typeface="Arial" charset="0"/>
            </a:endParaRPr>
          </a:p>
        </p:txBody>
      </p:sp>
    </p:spTree>
    <p:extLst>
      <p:ext uri="{BB962C8B-B14F-4D97-AF65-F5344CB8AC3E}">
        <p14:creationId xmlns:p14="http://schemas.microsoft.com/office/powerpoint/2010/main" val="1592562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1" name="Rectangle 2">
            <a:extLst>
              <a:ext uri="{FF2B5EF4-FFF2-40B4-BE49-F238E27FC236}">
                <a16:creationId xmlns:a16="http://schemas.microsoft.com/office/drawing/2014/main" id="{5E5B95E0-6DBC-A410-9EF9-9799FED9DF65}"/>
              </a:ext>
            </a:extLst>
          </p:cNvPr>
          <p:cNvSpPr>
            <a:spLocks noChangeArrowheads="1"/>
          </p:cNvSpPr>
          <p:nvPr userDrawn="1"/>
        </p:nvSpPr>
        <p:spPr bwMode="auto">
          <a:xfrm>
            <a:off x="250824" y="6356350"/>
            <a:ext cx="11585574" cy="360362"/>
          </a:xfrm>
          <a:prstGeom prst="rect">
            <a:avLst/>
          </a:prstGeom>
          <a:solidFill>
            <a:srgbClr val="2FB45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eaLnBrk="1" hangingPunct="1">
              <a:defRPr/>
            </a:pPr>
            <a:endParaRPr lang="et-EE" altLang="et-EE" sz="2400"/>
          </a:p>
        </p:txBody>
      </p:sp>
      <p:sp>
        <p:nvSpPr>
          <p:cNvPr id="7" name="Rectangle 9">
            <a:extLst>
              <a:ext uri="{FF2B5EF4-FFF2-40B4-BE49-F238E27FC236}">
                <a16:creationId xmlns:a16="http://schemas.microsoft.com/office/drawing/2014/main" id="{ABEC91F5-8BEC-FD9E-1F55-A06FD4EFAFF5}"/>
              </a:ext>
            </a:extLst>
          </p:cNvPr>
          <p:cNvSpPr>
            <a:spLocks noChangeArrowheads="1"/>
          </p:cNvSpPr>
          <p:nvPr userDrawn="1"/>
        </p:nvSpPr>
        <p:spPr bwMode="auto">
          <a:xfrm>
            <a:off x="250824" y="260349"/>
            <a:ext cx="11585575" cy="6461125"/>
          </a:xfrm>
          <a:prstGeom prst="rect">
            <a:avLst/>
          </a:prstGeom>
          <a:noFill/>
          <a:ln w="28575">
            <a:solidFill>
              <a:srgbClr val="2FB457"/>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defRPr/>
            </a:pPr>
            <a:endParaRPr lang="et-EE" altLang="et-EE"/>
          </a:p>
        </p:txBody>
      </p:sp>
      <p:sp>
        <p:nvSpPr>
          <p:cNvPr id="12" name="Rectangle 7">
            <a:extLst>
              <a:ext uri="{FF2B5EF4-FFF2-40B4-BE49-F238E27FC236}">
                <a16:creationId xmlns:a16="http://schemas.microsoft.com/office/drawing/2014/main" id="{C542C7C3-6DAC-87A0-BDAE-9206F941767D}"/>
              </a:ext>
            </a:extLst>
          </p:cNvPr>
          <p:cNvSpPr>
            <a:spLocks noGrp="1" noChangeArrowheads="1"/>
          </p:cNvSpPr>
          <p:nvPr>
            <p:ph type="title"/>
          </p:nvPr>
        </p:nvSpPr>
        <p:spPr bwMode="auto">
          <a:xfrm>
            <a:off x="457200" y="404813"/>
            <a:ext cx="88773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B050"/>
                </a:solidFill>
              </a:defRPr>
            </a:lvl1pPr>
          </a:lstStyle>
          <a:p>
            <a:pPr lvl="0"/>
            <a:r>
              <a:rPr lang="en-US" altLang="et-EE" dirty="0"/>
              <a:t>Click to edit Master title style</a:t>
            </a:r>
          </a:p>
        </p:txBody>
      </p:sp>
      <p:pic>
        <p:nvPicPr>
          <p:cNvPr id="14" name="Picture 13">
            <a:extLst>
              <a:ext uri="{FF2B5EF4-FFF2-40B4-BE49-F238E27FC236}">
                <a16:creationId xmlns:a16="http://schemas.microsoft.com/office/drawing/2014/main" id="{DF91621F-1724-0CC9-4BFD-947F2052695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695" t="12520" b="8064"/>
          <a:stretch/>
        </p:blipFill>
        <p:spPr>
          <a:xfrm>
            <a:off x="9813925" y="338113"/>
            <a:ext cx="1920875" cy="1079525"/>
          </a:xfrm>
          <a:prstGeom prst="rect">
            <a:avLst/>
          </a:prstGeom>
        </p:spPr>
      </p:pic>
      <p:sp>
        <p:nvSpPr>
          <p:cNvPr id="19" name="Content Placeholder 2">
            <a:extLst>
              <a:ext uri="{FF2B5EF4-FFF2-40B4-BE49-F238E27FC236}">
                <a16:creationId xmlns:a16="http://schemas.microsoft.com/office/drawing/2014/main" id="{9ABE606C-FF9E-81D9-4BD3-9CBBC051DC62}"/>
              </a:ext>
            </a:extLst>
          </p:cNvPr>
          <p:cNvSpPr>
            <a:spLocks noGrp="1"/>
          </p:cNvSpPr>
          <p:nvPr>
            <p:ph idx="1"/>
          </p:nvPr>
        </p:nvSpPr>
        <p:spPr>
          <a:xfrm>
            <a:off x="457200" y="1600200"/>
            <a:ext cx="11106150" cy="4525963"/>
          </a:xfrm>
        </p:spPr>
        <p:txBody>
          <a:bodyPr/>
          <a:lstStyle>
            <a:lvl1pPr>
              <a:buClr>
                <a:srgbClr val="00B050"/>
              </a:buClr>
              <a:defRPr/>
            </a:lvl1pPr>
            <a:lvl2pPr marL="685800" indent="-228600">
              <a:buClr>
                <a:srgbClr val="00B050"/>
              </a:buClr>
              <a:buSzPct val="90000"/>
              <a:buFont typeface="Arial" panose="020B0604020202020204" pitchFamily="34" charset="0"/>
              <a:buChar char="•"/>
              <a:defRPr/>
            </a:lvl2pPr>
            <a:lvl3pPr>
              <a:buClr>
                <a:srgbClr val="00B050"/>
              </a:buClr>
              <a:buSzPct val="85000"/>
              <a:defRPr/>
            </a:lvl3pPr>
            <a:lvl4pPr>
              <a:buClr>
                <a:srgbClr val="00B050"/>
              </a:buClr>
              <a:buSzPct val="75000"/>
              <a:defRPr/>
            </a:lvl4pPr>
            <a:lvl5pPr>
              <a:buClr>
                <a:srgbClr val="00B050"/>
              </a:buClr>
              <a:buSzPct val="65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3" name="Slide Number Placeholder 5">
            <a:extLst>
              <a:ext uri="{FF2B5EF4-FFF2-40B4-BE49-F238E27FC236}">
                <a16:creationId xmlns:a16="http://schemas.microsoft.com/office/drawing/2014/main" id="{1F345516-6C8B-46AE-5A36-492393F49615}"/>
              </a:ext>
            </a:extLst>
          </p:cNvPr>
          <p:cNvSpPr>
            <a:spLocks noGrp="1"/>
          </p:cNvSpPr>
          <p:nvPr>
            <p:ph type="sldNum" sz="quarter" idx="12"/>
          </p:nvPr>
        </p:nvSpPr>
        <p:spPr>
          <a:xfrm>
            <a:off x="8610600" y="6372224"/>
            <a:ext cx="2743200" cy="349249"/>
          </a:xfrm>
          <a:noFill/>
        </p:spPr>
        <p:txBody>
          <a:bodyPr/>
          <a:lstStyle>
            <a:lvl1pPr>
              <a:defRPr>
                <a:solidFill>
                  <a:schemeClr val="bg1"/>
                </a:solidFill>
              </a:defRPr>
            </a:lvl1pPr>
          </a:lstStyle>
          <a:p>
            <a:fld id="{CE03645C-336D-8D44-978F-41B39B50F625}" type="slidenum">
              <a:rPr lang="en-EE" smtClean="0"/>
              <a:pPr/>
              <a:t>‹#›</a:t>
            </a:fld>
            <a:endParaRPr lang="en-EE" dirty="0"/>
          </a:p>
        </p:txBody>
      </p:sp>
      <p:sp>
        <p:nvSpPr>
          <p:cNvPr id="5" name="Footer Placeholder 4">
            <a:extLst>
              <a:ext uri="{FF2B5EF4-FFF2-40B4-BE49-F238E27FC236}">
                <a16:creationId xmlns:a16="http://schemas.microsoft.com/office/drawing/2014/main" id="{CFC49971-F5E1-4D55-D087-0900249F5551}"/>
              </a:ext>
            </a:extLst>
          </p:cNvPr>
          <p:cNvSpPr>
            <a:spLocks noGrp="1"/>
          </p:cNvSpPr>
          <p:nvPr>
            <p:ph type="ftr" sz="quarter" idx="11"/>
          </p:nvPr>
        </p:nvSpPr>
        <p:spPr>
          <a:xfrm>
            <a:off x="4038600" y="6372225"/>
            <a:ext cx="4114800" cy="349250"/>
          </a:xfrm>
          <a:noFill/>
        </p:spPr>
        <p:txBody>
          <a:bodyPr/>
          <a:lstStyle>
            <a:lvl1pPr>
              <a:defRPr>
                <a:noFill/>
                <a:effectLst>
                  <a:outerShdw blurRad="50800" dist="50800" dir="5400000" algn="ctr" rotWithShape="0">
                    <a:schemeClr val="bg1"/>
                  </a:outerShdw>
                </a:effectLst>
              </a:defRPr>
            </a:lvl1pPr>
          </a:lstStyle>
          <a:p>
            <a:endParaRPr lang="en-EE" dirty="0"/>
          </a:p>
        </p:txBody>
      </p:sp>
    </p:spTree>
    <p:extLst>
      <p:ext uri="{BB962C8B-B14F-4D97-AF65-F5344CB8AC3E}">
        <p14:creationId xmlns:p14="http://schemas.microsoft.com/office/powerpoint/2010/main" val="33077561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5940C6-6C7F-C3AF-1AEB-03BF40E715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ltLang="et-EE" dirty="0"/>
              <a:t>Click to edit Master title style</a:t>
            </a:r>
            <a:endParaRPr lang="en-EE" dirty="0"/>
          </a:p>
        </p:txBody>
      </p:sp>
      <p:sp>
        <p:nvSpPr>
          <p:cNvPr id="3" name="Text Placeholder 2">
            <a:extLst>
              <a:ext uri="{FF2B5EF4-FFF2-40B4-BE49-F238E27FC236}">
                <a16:creationId xmlns:a16="http://schemas.microsoft.com/office/drawing/2014/main" id="{DE11C016-02BE-53AE-7FA5-C8E5C56DB3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4" name="Date Placeholder 3">
            <a:extLst>
              <a:ext uri="{FF2B5EF4-FFF2-40B4-BE49-F238E27FC236}">
                <a16:creationId xmlns:a16="http://schemas.microsoft.com/office/drawing/2014/main" id="{1DEF26DE-1CD4-3BDC-43BF-CC37F371C2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640ABB-E422-EB44-8953-FD0F61A1DAD6}" type="datetimeFigureOut">
              <a:rPr lang="en-EE" smtClean="0"/>
              <a:t>08/24/2026</a:t>
            </a:fld>
            <a:endParaRPr lang="en-EE"/>
          </a:p>
        </p:txBody>
      </p:sp>
      <p:sp>
        <p:nvSpPr>
          <p:cNvPr id="5" name="Footer Placeholder 4">
            <a:extLst>
              <a:ext uri="{FF2B5EF4-FFF2-40B4-BE49-F238E27FC236}">
                <a16:creationId xmlns:a16="http://schemas.microsoft.com/office/drawing/2014/main" id="{10538624-9208-2C2A-178D-482A3544F5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EE"/>
          </a:p>
        </p:txBody>
      </p:sp>
      <p:sp>
        <p:nvSpPr>
          <p:cNvPr id="6" name="Slide Number Placeholder 5">
            <a:extLst>
              <a:ext uri="{FF2B5EF4-FFF2-40B4-BE49-F238E27FC236}">
                <a16:creationId xmlns:a16="http://schemas.microsoft.com/office/drawing/2014/main" id="{E62A1A88-D445-1FD3-B6B8-1F09E21AE4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03645C-336D-8D44-978F-41B39B50F625}" type="slidenum">
              <a:rPr lang="en-EE" smtClean="0"/>
              <a:t>‹#›</a:t>
            </a:fld>
            <a:endParaRPr lang="en-EE"/>
          </a:p>
        </p:txBody>
      </p:sp>
    </p:spTree>
    <p:extLst>
      <p:ext uri="{BB962C8B-B14F-4D97-AF65-F5344CB8AC3E}">
        <p14:creationId xmlns:p14="http://schemas.microsoft.com/office/powerpoint/2010/main" val="2553866372"/>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8.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4A9E1-1C80-3A18-820F-0D41378897F8}"/>
              </a:ext>
            </a:extLst>
          </p:cNvPr>
          <p:cNvSpPr>
            <a:spLocks noGrp="1"/>
          </p:cNvSpPr>
          <p:nvPr>
            <p:ph type="ctrTitle"/>
          </p:nvPr>
        </p:nvSpPr>
        <p:spPr>
          <a:xfrm>
            <a:off x="685799" y="1844675"/>
            <a:ext cx="10821987" cy="1150938"/>
          </a:xfrm>
        </p:spPr>
        <p:txBody>
          <a:bodyPr/>
          <a:lstStyle/>
          <a:p>
            <a:r>
              <a:rPr lang="et-EE" sz="4400" noProof="0" dirty="0"/>
              <a:t>Ida-Virumaa joogivee  varustuskindluse uuring</a:t>
            </a:r>
            <a:endParaRPr lang="et-EE" noProof="0" dirty="0"/>
          </a:p>
        </p:txBody>
      </p:sp>
      <p:sp>
        <p:nvSpPr>
          <p:cNvPr id="3" name="Subtitle 2">
            <a:extLst>
              <a:ext uri="{FF2B5EF4-FFF2-40B4-BE49-F238E27FC236}">
                <a16:creationId xmlns:a16="http://schemas.microsoft.com/office/drawing/2014/main" id="{7B44EF53-2A8F-5088-BF73-41832AD25DB4}"/>
              </a:ext>
            </a:extLst>
          </p:cNvPr>
          <p:cNvSpPr>
            <a:spLocks noGrp="1"/>
          </p:cNvSpPr>
          <p:nvPr>
            <p:ph type="subTitle" idx="1"/>
          </p:nvPr>
        </p:nvSpPr>
        <p:spPr>
          <a:xfrm>
            <a:off x="684213" y="2995613"/>
            <a:ext cx="7916862" cy="1752600"/>
          </a:xfrm>
        </p:spPr>
        <p:txBody>
          <a:bodyPr/>
          <a:lstStyle/>
          <a:p>
            <a:r>
              <a:rPr lang="et-EE" noProof="0" dirty="0"/>
              <a:t>Vallo Kõrgmaa, Aser Sikk, Vahur Värk, Indrek Tamm, Karl Kupits, Greta Nurk, Sander Hermet, Indrek Tamberg</a:t>
            </a:r>
          </a:p>
        </p:txBody>
      </p:sp>
      <p:pic>
        <p:nvPicPr>
          <p:cNvPr id="5" name="Pilt 4">
            <a:extLst>
              <a:ext uri="{FF2B5EF4-FFF2-40B4-BE49-F238E27FC236}">
                <a16:creationId xmlns:a16="http://schemas.microsoft.com/office/drawing/2014/main" id="{306775DF-F9B8-5E73-583A-58BCC5268E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084" y="5086351"/>
            <a:ext cx="2794000" cy="1625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lt 2">
            <a:extLst>
              <a:ext uri="{FF2B5EF4-FFF2-40B4-BE49-F238E27FC236}">
                <a16:creationId xmlns:a16="http://schemas.microsoft.com/office/drawing/2014/main" id="{FBF5291A-D96F-0572-6F40-FB12D8E528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5083" y="5086351"/>
            <a:ext cx="3310045" cy="1625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lt 8">
            <a:extLst>
              <a:ext uri="{FF2B5EF4-FFF2-40B4-BE49-F238E27FC236}">
                <a16:creationId xmlns:a16="http://schemas.microsoft.com/office/drawing/2014/main" id="{A9D5516C-DC4E-F38A-F554-8601E17FF5BB}"/>
              </a:ext>
            </a:extLst>
          </p:cNvPr>
          <p:cNvPicPr>
            <a:picLocks noChangeAspect="1"/>
          </p:cNvPicPr>
          <p:nvPr/>
        </p:nvPicPr>
        <p:blipFill>
          <a:blip r:embed="rId5"/>
          <a:stretch>
            <a:fillRect/>
          </a:stretch>
        </p:blipFill>
        <p:spPr>
          <a:xfrm>
            <a:off x="6450114" y="4485483"/>
            <a:ext cx="1968495" cy="431799"/>
          </a:xfrm>
          <a:prstGeom prst="rect">
            <a:avLst/>
          </a:prstGeom>
        </p:spPr>
      </p:pic>
      <p:pic>
        <p:nvPicPr>
          <p:cNvPr id="11" name="Pilt 10">
            <a:extLst>
              <a:ext uri="{FF2B5EF4-FFF2-40B4-BE49-F238E27FC236}">
                <a16:creationId xmlns:a16="http://schemas.microsoft.com/office/drawing/2014/main" id="{E182EA95-AA4C-83A6-FA5A-B339876841EC}"/>
              </a:ext>
            </a:extLst>
          </p:cNvPr>
          <p:cNvPicPr>
            <a:picLocks noChangeAspect="1"/>
          </p:cNvPicPr>
          <p:nvPr/>
        </p:nvPicPr>
        <p:blipFill>
          <a:blip r:embed="rId6"/>
          <a:stretch>
            <a:fillRect/>
          </a:stretch>
        </p:blipFill>
        <p:spPr>
          <a:xfrm>
            <a:off x="6450114" y="5219701"/>
            <a:ext cx="2726803" cy="495299"/>
          </a:xfrm>
          <a:prstGeom prst="rect">
            <a:avLst/>
          </a:prstGeom>
        </p:spPr>
      </p:pic>
      <p:pic>
        <p:nvPicPr>
          <p:cNvPr id="13" name="Pilt 12">
            <a:extLst>
              <a:ext uri="{FF2B5EF4-FFF2-40B4-BE49-F238E27FC236}">
                <a16:creationId xmlns:a16="http://schemas.microsoft.com/office/drawing/2014/main" id="{3D44642D-3F87-E6B2-28F5-A3991B5CE749}"/>
              </a:ext>
            </a:extLst>
          </p:cNvPr>
          <p:cNvPicPr>
            <a:picLocks noChangeAspect="1"/>
          </p:cNvPicPr>
          <p:nvPr/>
        </p:nvPicPr>
        <p:blipFill>
          <a:blip r:embed="rId7"/>
          <a:stretch>
            <a:fillRect/>
          </a:stretch>
        </p:blipFill>
        <p:spPr>
          <a:xfrm>
            <a:off x="6450114" y="5892325"/>
            <a:ext cx="2657475" cy="691515"/>
          </a:xfrm>
          <a:prstGeom prst="rect">
            <a:avLst/>
          </a:prstGeom>
        </p:spPr>
      </p:pic>
    </p:spTree>
    <p:extLst>
      <p:ext uri="{BB962C8B-B14F-4D97-AF65-F5344CB8AC3E}">
        <p14:creationId xmlns:p14="http://schemas.microsoft.com/office/powerpoint/2010/main" val="3173688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017401A8-B19C-3BB7-C85D-426A35C8D22B}"/>
              </a:ext>
            </a:extLst>
          </p:cNvPr>
          <p:cNvSpPr>
            <a:spLocks noGrp="1"/>
          </p:cNvSpPr>
          <p:nvPr>
            <p:ph type="title"/>
          </p:nvPr>
        </p:nvSpPr>
        <p:spPr/>
        <p:txBody>
          <a:bodyPr/>
          <a:lstStyle/>
          <a:p>
            <a:r>
              <a:rPr lang="et-EE" noProof="0" dirty="0"/>
              <a:t>Päevakava</a:t>
            </a:r>
          </a:p>
        </p:txBody>
      </p:sp>
      <p:sp>
        <p:nvSpPr>
          <p:cNvPr id="3" name="Sisu kohatäide 2">
            <a:extLst>
              <a:ext uri="{FF2B5EF4-FFF2-40B4-BE49-F238E27FC236}">
                <a16:creationId xmlns:a16="http://schemas.microsoft.com/office/drawing/2014/main" id="{32DDA797-BB49-B445-DCEF-7C1AE265D9E4}"/>
              </a:ext>
            </a:extLst>
          </p:cNvPr>
          <p:cNvSpPr>
            <a:spLocks noGrp="1"/>
          </p:cNvSpPr>
          <p:nvPr>
            <p:ph idx="1"/>
          </p:nvPr>
        </p:nvSpPr>
        <p:spPr/>
        <p:txBody>
          <a:bodyPr/>
          <a:lstStyle/>
          <a:p>
            <a:r>
              <a:rPr lang="et-EE" b="1" noProof="0" dirty="0"/>
              <a:t>11.00–12.30</a:t>
            </a:r>
            <a:r>
              <a:rPr lang="et-EE" noProof="0" dirty="0"/>
              <a:t> Uuringu tulemuste tutvustus </a:t>
            </a:r>
          </a:p>
          <a:p>
            <a:r>
              <a:rPr lang="et-EE" b="1" noProof="0" dirty="0"/>
              <a:t>12.30–12.50</a:t>
            </a:r>
            <a:r>
              <a:rPr lang="et-EE" noProof="0" dirty="0"/>
              <a:t> Kohvipaus</a:t>
            </a:r>
          </a:p>
          <a:p>
            <a:r>
              <a:rPr lang="et-EE" b="1" noProof="0" dirty="0"/>
              <a:t>12.50– </a:t>
            </a:r>
            <a:r>
              <a:rPr lang="et-EE" noProof="0" dirty="0"/>
              <a:t>Aruteluring: millised on peamised järeldused ja väljakutsed?</a:t>
            </a:r>
          </a:p>
          <a:p>
            <a:endParaRPr lang="et-EE" noProof="0" dirty="0"/>
          </a:p>
        </p:txBody>
      </p:sp>
    </p:spTree>
    <p:extLst>
      <p:ext uri="{BB962C8B-B14F-4D97-AF65-F5344CB8AC3E}">
        <p14:creationId xmlns:p14="http://schemas.microsoft.com/office/powerpoint/2010/main" val="4289313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A7575-00C2-B72F-6D8F-984B713872F5}"/>
              </a:ext>
            </a:extLst>
          </p:cNvPr>
          <p:cNvSpPr>
            <a:spLocks noGrp="1"/>
          </p:cNvSpPr>
          <p:nvPr>
            <p:ph type="title"/>
          </p:nvPr>
        </p:nvSpPr>
        <p:spPr/>
        <p:txBody>
          <a:bodyPr/>
          <a:lstStyle/>
          <a:p>
            <a:r>
              <a:rPr lang="et-EE" noProof="0" dirty="0"/>
              <a:t>Töö eesmärgid</a:t>
            </a:r>
          </a:p>
        </p:txBody>
      </p:sp>
      <p:sp>
        <p:nvSpPr>
          <p:cNvPr id="3" name="Content Placeholder 2">
            <a:extLst>
              <a:ext uri="{FF2B5EF4-FFF2-40B4-BE49-F238E27FC236}">
                <a16:creationId xmlns:a16="http://schemas.microsoft.com/office/drawing/2014/main" id="{ACB1E41C-655C-0AAA-32F3-9739A8F04F03}"/>
              </a:ext>
            </a:extLst>
          </p:cNvPr>
          <p:cNvSpPr>
            <a:spLocks noGrp="1"/>
          </p:cNvSpPr>
          <p:nvPr>
            <p:ph idx="1"/>
          </p:nvPr>
        </p:nvSpPr>
        <p:spPr/>
        <p:txBody>
          <a:bodyPr>
            <a:normAutofit fontScale="77500" lnSpcReduction="20000"/>
          </a:bodyPr>
          <a:lstStyle/>
          <a:p>
            <a:r>
              <a:rPr lang="et-EE" noProof="0" dirty="0"/>
              <a:t>Käesoleva uuringu peamiseks eesmärgiks oli välja selgitada tegurid, mis mõjutavad Ida-Virumaa elanike ning ettevõttete veega varustamise kindlust ning pakkuda välja meetmed olukorra parendamiseks. </a:t>
            </a:r>
          </a:p>
          <a:p>
            <a:pPr lvl="1"/>
            <a:r>
              <a:rPr lang="et-EE" b="1" noProof="0" dirty="0"/>
              <a:t>Ühisveevärkide </a:t>
            </a:r>
            <a:r>
              <a:rPr lang="et-EE" noProof="0" dirty="0"/>
              <a:t>(ÜV) puhul tuli teostada piiratud riskihinnang, mille käigus hinnati süsteemide seisukorda ja veeressursside olemasolu nii tavatarbimise kui ka kriisisituatsiooni tingimustes, selgitati välja süsteemi toimepidevuse riskid, nende mõju ja võimalikud </a:t>
            </a:r>
            <a:r>
              <a:rPr lang="et-EE" noProof="0" dirty="0" err="1"/>
              <a:t>vastumeetmed</a:t>
            </a:r>
            <a:r>
              <a:rPr lang="et-EE" noProof="0" dirty="0"/>
              <a:t>. </a:t>
            </a:r>
          </a:p>
          <a:p>
            <a:pPr lvl="1"/>
            <a:r>
              <a:rPr lang="et-EE" b="1" noProof="0" dirty="0"/>
              <a:t>Ühisveevärgiga katmata aladel </a:t>
            </a:r>
            <a:r>
              <a:rPr lang="et-EE" noProof="0" dirty="0"/>
              <a:t>tuli hinnata elanikkonna osakaalu, kes tarbib joogivee nõuetele mittevastavat vett, selgitada välja mittevastavuste põhjused ning teha ettepanekuid olukorra parendamiseks. </a:t>
            </a:r>
          </a:p>
          <a:p>
            <a:pPr lvl="1"/>
            <a:r>
              <a:rPr lang="et-EE" b="1" noProof="0" dirty="0"/>
              <a:t>Tööstused</a:t>
            </a:r>
            <a:r>
              <a:rPr lang="et-EE" noProof="0" dirty="0"/>
              <a:t> – välja selgitada kavandatavate ja olemasolevate tööstuste veevajadused ning pakkuda välja lahendused, mis võimaldaks katta tööstuste veevajadus nii, et joogivee varustuskindlus ei kannata.   </a:t>
            </a:r>
          </a:p>
          <a:p>
            <a:r>
              <a:rPr lang="et-EE" noProof="0" dirty="0"/>
              <a:t>Uuringu alaeesmärgiks oli tuvastada joogivee tootmisel ja muul (eelkõige tööstuslikuks) otstarbel kasutamiseks vajaliku toorvee võimalik puudujääk ning selgitada välja alternatiivsete veehaarete loomise võimalused koos vajalike investeeringute mahuga. Alternatiivsete veeressurssidena käsitleti nt pinnaveekogusid ning suletud kaevanduste veemassiive. </a:t>
            </a:r>
          </a:p>
          <a:p>
            <a:endParaRPr lang="et-EE" noProof="0" dirty="0"/>
          </a:p>
        </p:txBody>
      </p:sp>
      <p:sp>
        <p:nvSpPr>
          <p:cNvPr id="6" name="Slide Number Placeholder 5">
            <a:extLst>
              <a:ext uri="{FF2B5EF4-FFF2-40B4-BE49-F238E27FC236}">
                <a16:creationId xmlns:a16="http://schemas.microsoft.com/office/drawing/2014/main" id="{E02FC45E-CEAA-E74B-2706-BDC8BE42D17C}"/>
              </a:ext>
            </a:extLst>
          </p:cNvPr>
          <p:cNvSpPr>
            <a:spLocks noGrp="1"/>
          </p:cNvSpPr>
          <p:nvPr>
            <p:ph type="sldNum" sz="quarter" idx="12"/>
          </p:nvPr>
        </p:nvSpPr>
        <p:spPr/>
        <p:txBody>
          <a:bodyPr/>
          <a:lstStyle/>
          <a:p>
            <a:fld id="{CE03645C-336D-8D44-978F-41B39B50F625}" type="slidenum">
              <a:rPr lang="et-EE" noProof="0" smtClean="0"/>
              <a:pPr/>
              <a:t>3</a:t>
            </a:fld>
            <a:endParaRPr lang="et-EE" noProof="0" dirty="0"/>
          </a:p>
        </p:txBody>
      </p:sp>
    </p:spTree>
    <p:extLst>
      <p:ext uri="{BB962C8B-B14F-4D97-AF65-F5344CB8AC3E}">
        <p14:creationId xmlns:p14="http://schemas.microsoft.com/office/powerpoint/2010/main" val="4218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C5023-61CE-5CE3-F31F-BAF577796F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EDF21C-CA8F-7727-2B36-6D87CC840A35}"/>
              </a:ext>
            </a:extLst>
          </p:cNvPr>
          <p:cNvSpPr>
            <a:spLocks noGrp="1"/>
          </p:cNvSpPr>
          <p:nvPr>
            <p:ph type="title"/>
          </p:nvPr>
        </p:nvSpPr>
        <p:spPr/>
        <p:txBody>
          <a:bodyPr/>
          <a:lstStyle/>
          <a:p>
            <a:r>
              <a:rPr lang="et-EE" noProof="0" dirty="0"/>
              <a:t>Metoodika</a:t>
            </a:r>
          </a:p>
        </p:txBody>
      </p:sp>
      <p:sp>
        <p:nvSpPr>
          <p:cNvPr id="3" name="Content Placeholder 2">
            <a:extLst>
              <a:ext uri="{FF2B5EF4-FFF2-40B4-BE49-F238E27FC236}">
                <a16:creationId xmlns:a16="http://schemas.microsoft.com/office/drawing/2014/main" id="{12B31EAC-8EE1-5DCE-E8CA-98B8E019B978}"/>
              </a:ext>
            </a:extLst>
          </p:cNvPr>
          <p:cNvSpPr>
            <a:spLocks noGrp="1"/>
          </p:cNvSpPr>
          <p:nvPr>
            <p:ph idx="1"/>
          </p:nvPr>
        </p:nvSpPr>
        <p:spPr/>
        <p:txBody>
          <a:bodyPr>
            <a:normAutofit fontScale="77500" lnSpcReduction="20000"/>
          </a:bodyPr>
          <a:lstStyle/>
          <a:p>
            <a:r>
              <a:rPr lang="et-EE" noProof="0" dirty="0"/>
              <a:t>Ühisveevärkide seisukorra analüüs</a:t>
            </a:r>
          </a:p>
          <a:p>
            <a:pPr lvl="1"/>
            <a:r>
              <a:rPr lang="et-EE" noProof="0" dirty="0"/>
              <a:t>Veekvaliteedi andmed TA-lt ja </a:t>
            </a:r>
            <a:r>
              <a:rPr lang="et-EE" noProof="0" dirty="0" err="1"/>
              <a:t>KeA-lt</a:t>
            </a:r>
            <a:endParaRPr lang="et-EE" noProof="0" dirty="0"/>
          </a:p>
          <a:p>
            <a:pPr lvl="1"/>
            <a:r>
              <a:rPr lang="et-EE" noProof="0" dirty="0"/>
              <a:t>Küsimustikud</a:t>
            </a:r>
          </a:p>
          <a:p>
            <a:pPr lvl="1"/>
            <a:r>
              <a:rPr lang="et-EE" noProof="0" dirty="0"/>
              <a:t>Arengukavad </a:t>
            </a:r>
          </a:p>
          <a:p>
            <a:r>
              <a:rPr lang="et-EE" noProof="0" dirty="0"/>
              <a:t>Omaveevärkide analüüs</a:t>
            </a:r>
          </a:p>
          <a:p>
            <a:pPr lvl="1"/>
            <a:r>
              <a:rPr lang="et-EE" noProof="0" dirty="0"/>
              <a:t>Küsimustikud</a:t>
            </a:r>
          </a:p>
          <a:p>
            <a:pPr lvl="1"/>
            <a:r>
              <a:rPr lang="et-EE" noProof="0" dirty="0"/>
              <a:t>Proovivõtt</a:t>
            </a:r>
          </a:p>
          <a:p>
            <a:r>
              <a:rPr lang="et-EE" noProof="0" dirty="0"/>
              <a:t>Veevarude analüüs</a:t>
            </a:r>
          </a:p>
          <a:p>
            <a:pPr lvl="1"/>
            <a:r>
              <a:rPr lang="et-EE" noProof="0" dirty="0"/>
              <a:t>Praegune veekasutuse andmed (KOTKAS, KAUR)</a:t>
            </a:r>
          </a:p>
          <a:p>
            <a:pPr lvl="1"/>
            <a:r>
              <a:rPr lang="et-EE" noProof="0" dirty="0"/>
              <a:t>Perspektiivne veekasutus (ettevõtete küsitlused)</a:t>
            </a:r>
          </a:p>
          <a:p>
            <a:pPr lvl="1"/>
            <a:r>
              <a:rPr lang="et-EE" noProof="0" dirty="0"/>
              <a:t>Kohalike omavalitsuste ja riiklike struktuuride planeeringudokumendid</a:t>
            </a:r>
          </a:p>
          <a:p>
            <a:pPr lvl="1"/>
            <a:r>
              <a:rPr lang="et-EE" noProof="0" dirty="0"/>
              <a:t>Ida-Eesti veemajanduskavad</a:t>
            </a:r>
          </a:p>
          <a:p>
            <a:r>
              <a:rPr lang="et-EE" noProof="0" dirty="0" err="1"/>
              <a:t>Sotsiaal-majanduslike</a:t>
            </a:r>
            <a:r>
              <a:rPr lang="et-EE" noProof="0" dirty="0"/>
              <a:t> mõjude analüüs</a:t>
            </a:r>
          </a:p>
          <a:p>
            <a:pPr marL="622300" lvl="1" indent="-165100">
              <a:buSzPct val="100000"/>
            </a:pPr>
            <a:r>
              <a:rPr lang="et-EE" noProof="0" dirty="0">
                <a:solidFill>
                  <a:srgbClr val="1D2B34"/>
                </a:solidFill>
              </a:rPr>
              <a:t>Joogivee investeeringute mõju hinnati tariifile ja maksevõimele.
Taskukohasuse põhikriteeriumina kasutati 2% piiri.</a:t>
            </a:r>
            <a:endParaRPr lang="et-EE" noProof="0" dirty="0"/>
          </a:p>
        </p:txBody>
      </p:sp>
      <p:sp>
        <p:nvSpPr>
          <p:cNvPr id="6" name="Slide Number Placeholder 5">
            <a:extLst>
              <a:ext uri="{FF2B5EF4-FFF2-40B4-BE49-F238E27FC236}">
                <a16:creationId xmlns:a16="http://schemas.microsoft.com/office/drawing/2014/main" id="{74B8B900-0F2E-81B6-C0AA-ABF1B1E778E2}"/>
              </a:ext>
            </a:extLst>
          </p:cNvPr>
          <p:cNvSpPr>
            <a:spLocks noGrp="1"/>
          </p:cNvSpPr>
          <p:nvPr>
            <p:ph type="sldNum" sz="quarter" idx="12"/>
          </p:nvPr>
        </p:nvSpPr>
        <p:spPr/>
        <p:txBody>
          <a:bodyPr/>
          <a:lstStyle/>
          <a:p>
            <a:fld id="{CE03645C-336D-8D44-978F-41B39B50F625}" type="slidenum">
              <a:rPr lang="et-EE" noProof="0" smtClean="0"/>
              <a:pPr/>
              <a:t>4</a:t>
            </a:fld>
            <a:endParaRPr lang="et-EE" noProof="0" dirty="0"/>
          </a:p>
        </p:txBody>
      </p:sp>
    </p:spTree>
    <p:extLst>
      <p:ext uri="{BB962C8B-B14F-4D97-AF65-F5344CB8AC3E}">
        <p14:creationId xmlns:p14="http://schemas.microsoft.com/office/powerpoint/2010/main" val="1869217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BC86A-97EE-6038-6E45-A9AEC9DFFF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B78ADC-2BA1-C426-6687-A034429733C1}"/>
              </a:ext>
            </a:extLst>
          </p:cNvPr>
          <p:cNvSpPr>
            <a:spLocks noGrp="1"/>
          </p:cNvSpPr>
          <p:nvPr>
            <p:ph type="title"/>
          </p:nvPr>
        </p:nvSpPr>
        <p:spPr/>
        <p:txBody>
          <a:bodyPr/>
          <a:lstStyle/>
          <a:p>
            <a:r>
              <a:rPr lang="et-EE" noProof="0" dirty="0"/>
              <a:t>Riskihinnangud</a:t>
            </a:r>
          </a:p>
        </p:txBody>
      </p:sp>
      <p:sp>
        <p:nvSpPr>
          <p:cNvPr id="3" name="Content Placeholder 2">
            <a:extLst>
              <a:ext uri="{FF2B5EF4-FFF2-40B4-BE49-F238E27FC236}">
                <a16:creationId xmlns:a16="http://schemas.microsoft.com/office/drawing/2014/main" id="{04835556-1C73-57CA-9EE7-27DDAF212E0F}"/>
              </a:ext>
            </a:extLst>
          </p:cNvPr>
          <p:cNvSpPr>
            <a:spLocks noGrp="1"/>
          </p:cNvSpPr>
          <p:nvPr>
            <p:ph idx="1"/>
          </p:nvPr>
        </p:nvSpPr>
        <p:spPr>
          <a:xfrm>
            <a:off x="457200" y="1714500"/>
            <a:ext cx="11106150" cy="4411663"/>
          </a:xfrm>
        </p:spPr>
        <p:txBody>
          <a:bodyPr>
            <a:normAutofit fontScale="92500" lnSpcReduction="10000"/>
          </a:bodyPr>
          <a:lstStyle/>
          <a:p>
            <a:r>
              <a:rPr lang="et-EE" noProof="0" dirty="0"/>
              <a:t>Veevarustussüsteemide toimimise riskihinnangud </a:t>
            </a:r>
          </a:p>
          <a:p>
            <a:pPr lvl="1"/>
            <a:r>
              <a:rPr lang="et-EE" noProof="0" dirty="0"/>
              <a:t>Eesmärgiks oli kaardistada ÜV süsteemide toimimist ning sellele avalduvaid või juba realiseerunud riske. </a:t>
            </a:r>
          </a:p>
          <a:p>
            <a:pPr lvl="1"/>
            <a:r>
              <a:rPr lang="et-EE" noProof="0" dirty="0"/>
              <a:t>Riskihindamine viidi läbi süsteemi põhiosade lõikes: veehaare, -töötlus, -mahutid ning jaotusvõrk. </a:t>
            </a:r>
          </a:p>
          <a:p>
            <a:pPr lvl="1"/>
            <a:r>
              <a:rPr lang="et-EE" noProof="0" dirty="0"/>
              <a:t>Saadud tulemuste põhjal moodustusid agregeeritud hinnangud veevarustussüsteemi osade kohta.</a:t>
            </a:r>
          </a:p>
          <a:p>
            <a:r>
              <a:rPr lang="et-EE" noProof="0" dirty="0"/>
              <a:t>Veekvaliteedi riskihinnangud </a:t>
            </a:r>
          </a:p>
          <a:p>
            <a:pPr lvl="1"/>
            <a:r>
              <a:rPr lang="et-EE" noProof="0" dirty="0"/>
              <a:t>Hinnati toor- ning joogivee kvaliteedist tulenevaid terviseriske võttes arvesse vee vastavust sotsiaalministri  24.09.2019.a. määruse nr 61 nõuetele.</a:t>
            </a:r>
          </a:p>
          <a:p>
            <a:r>
              <a:rPr lang="et-EE" noProof="0" dirty="0"/>
              <a:t>Maakonna joogiveevarustuskindlust mõjutavate ohtude hindamine </a:t>
            </a:r>
          </a:p>
          <a:p>
            <a:pPr lvl="1"/>
            <a:r>
              <a:rPr lang="et-EE" noProof="0" dirty="0"/>
              <a:t>Eesmärgiks oli kogu maakonda või suurt osa inimesi korraga mõjutavate riskide kaardistamine ning hindamine poolkvalitatiivselt.</a:t>
            </a:r>
          </a:p>
        </p:txBody>
      </p:sp>
      <p:sp>
        <p:nvSpPr>
          <p:cNvPr id="6" name="Slide Number Placeholder 5">
            <a:extLst>
              <a:ext uri="{FF2B5EF4-FFF2-40B4-BE49-F238E27FC236}">
                <a16:creationId xmlns:a16="http://schemas.microsoft.com/office/drawing/2014/main" id="{FD580BEE-F212-9397-25CD-75C99B4FE6E0}"/>
              </a:ext>
            </a:extLst>
          </p:cNvPr>
          <p:cNvSpPr>
            <a:spLocks noGrp="1"/>
          </p:cNvSpPr>
          <p:nvPr>
            <p:ph type="sldNum" sz="quarter" idx="12"/>
          </p:nvPr>
        </p:nvSpPr>
        <p:spPr/>
        <p:txBody>
          <a:bodyPr/>
          <a:lstStyle/>
          <a:p>
            <a:fld id="{CE03645C-336D-8D44-978F-41B39B50F625}" type="slidenum">
              <a:rPr lang="et-EE" noProof="0" smtClean="0"/>
              <a:pPr/>
              <a:t>5</a:t>
            </a:fld>
            <a:endParaRPr lang="et-EE" noProof="0" dirty="0"/>
          </a:p>
        </p:txBody>
      </p:sp>
      <p:pic>
        <p:nvPicPr>
          <p:cNvPr id="5" name="Pilt 4">
            <a:extLst>
              <a:ext uri="{FF2B5EF4-FFF2-40B4-BE49-F238E27FC236}">
                <a16:creationId xmlns:a16="http://schemas.microsoft.com/office/drawing/2014/main" id="{EC15C8D8-1B6E-AE22-C50A-6EC574E5AF7A}"/>
              </a:ext>
            </a:extLst>
          </p:cNvPr>
          <p:cNvPicPr>
            <a:picLocks noChangeAspect="1"/>
          </p:cNvPicPr>
          <p:nvPr/>
        </p:nvPicPr>
        <p:blipFill>
          <a:blip r:embed="rId2"/>
          <a:stretch>
            <a:fillRect/>
          </a:stretch>
        </p:blipFill>
        <p:spPr>
          <a:xfrm>
            <a:off x="4531233" y="255778"/>
            <a:ext cx="5758434" cy="1685544"/>
          </a:xfrm>
          <a:prstGeom prst="rect">
            <a:avLst/>
          </a:prstGeom>
        </p:spPr>
      </p:pic>
    </p:spTree>
    <p:extLst>
      <p:ext uri="{BB962C8B-B14F-4D97-AF65-F5344CB8AC3E}">
        <p14:creationId xmlns:p14="http://schemas.microsoft.com/office/powerpoint/2010/main" val="2184023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47A477A-3DA0-7D09-E55A-73D2C0A9965C}"/>
              </a:ext>
            </a:extLst>
          </p:cNvPr>
          <p:cNvSpPr>
            <a:spLocks noGrp="1"/>
          </p:cNvSpPr>
          <p:nvPr>
            <p:ph type="title"/>
          </p:nvPr>
        </p:nvSpPr>
        <p:spPr/>
        <p:txBody>
          <a:bodyPr/>
          <a:lstStyle/>
          <a:p>
            <a:r>
              <a:rPr lang="et-EE" noProof="0" dirty="0"/>
              <a:t>Ida-Virumaa</a:t>
            </a:r>
          </a:p>
        </p:txBody>
      </p:sp>
      <p:sp>
        <p:nvSpPr>
          <p:cNvPr id="3" name="Sisu kohatäide 2">
            <a:extLst>
              <a:ext uri="{FF2B5EF4-FFF2-40B4-BE49-F238E27FC236}">
                <a16:creationId xmlns:a16="http://schemas.microsoft.com/office/drawing/2014/main" id="{7EA69B14-4BF7-6B44-F281-740DF2E1D0B0}"/>
              </a:ext>
            </a:extLst>
          </p:cNvPr>
          <p:cNvSpPr>
            <a:spLocks noGrp="1"/>
          </p:cNvSpPr>
          <p:nvPr>
            <p:ph idx="1"/>
          </p:nvPr>
        </p:nvSpPr>
        <p:spPr>
          <a:xfrm>
            <a:off x="457200" y="1600200"/>
            <a:ext cx="7537450" cy="4525963"/>
          </a:xfrm>
        </p:spPr>
        <p:txBody>
          <a:bodyPr>
            <a:normAutofit lnSpcReduction="10000"/>
          </a:bodyPr>
          <a:lstStyle/>
          <a:p>
            <a:r>
              <a:rPr lang="et-EE" noProof="0" dirty="0"/>
              <a:t>Statistikaameti andmetel elas maakonnas 01.01.2025.a. seisuga 130 156 elanikku, kuid rahvaarv on olnud langustrendis.</a:t>
            </a:r>
          </a:p>
          <a:p>
            <a:r>
              <a:rPr lang="et-EE" noProof="0" dirty="0"/>
              <a:t>Ida-Viru maakonna rahvastik on jaotunud ebaühtlaselt ning tugevalt koondunud linnalistesse piirkondadesse maakonna põhjaosas.</a:t>
            </a:r>
          </a:p>
          <a:p>
            <a:r>
              <a:rPr lang="et-EE" noProof="0" dirty="0"/>
              <a:t>2025.a. maakonnas 62 943 leibkonda, millest enamus (83%) elas linnades. </a:t>
            </a:r>
          </a:p>
          <a:p>
            <a:r>
              <a:rPr lang="et-EE" noProof="0" dirty="0"/>
              <a:t>Leibkonna keskmine sissetulek maakonnas on Eesti keskmisest väiksem.</a:t>
            </a:r>
          </a:p>
          <a:p>
            <a:endParaRPr lang="et-EE" noProof="0" dirty="0"/>
          </a:p>
        </p:txBody>
      </p:sp>
      <p:pic>
        <p:nvPicPr>
          <p:cNvPr id="7" name="Pilt 6">
            <a:extLst>
              <a:ext uri="{FF2B5EF4-FFF2-40B4-BE49-F238E27FC236}">
                <a16:creationId xmlns:a16="http://schemas.microsoft.com/office/drawing/2014/main" id="{9253C490-0BEF-96BE-2CF4-DC717DC75896}"/>
              </a:ext>
            </a:extLst>
          </p:cNvPr>
          <p:cNvPicPr>
            <a:picLocks noChangeAspect="1"/>
          </p:cNvPicPr>
          <p:nvPr/>
        </p:nvPicPr>
        <p:blipFill>
          <a:blip r:embed="rId2"/>
          <a:stretch>
            <a:fillRect/>
          </a:stretch>
        </p:blipFill>
        <p:spPr>
          <a:xfrm>
            <a:off x="5928233" y="5550217"/>
            <a:ext cx="5758434" cy="902970"/>
          </a:xfrm>
          <a:prstGeom prst="rect">
            <a:avLst/>
          </a:prstGeom>
        </p:spPr>
      </p:pic>
      <p:pic>
        <p:nvPicPr>
          <p:cNvPr id="8" name="Pilt 7">
            <a:extLst>
              <a:ext uri="{FF2B5EF4-FFF2-40B4-BE49-F238E27FC236}">
                <a16:creationId xmlns:a16="http://schemas.microsoft.com/office/drawing/2014/main" id="{72073B15-89B8-DE24-0D08-5BF17530E3DB}"/>
              </a:ext>
            </a:extLst>
          </p:cNvPr>
          <p:cNvPicPr>
            <a:picLocks noChangeAspect="1"/>
          </p:cNvPicPr>
          <p:nvPr/>
        </p:nvPicPr>
        <p:blipFill>
          <a:blip r:embed="rId3"/>
          <a:stretch>
            <a:fillRect/>
          </a:stretch>
        </p:blipFill>
        <p:spPr>
          <a:xfrm>
            <a:off x="7680325" y="307605"/>
            <a:ext cx="2254250" cy="1931141"/>
          </a:xfrm>
          <a:prstGeom prst="rect">
            <a:avLst/>
          </a:prstGeom>
        </p:spPr>
      </p:pic>
      <p:pic>
        <p:nvPicPr>
          <p:cNvPr id="5" name="Pilt 4">
            <a:extLst>
              <a:ext uri="{FF2B5EF4-FFF2-40B4-BE49-F238E27FC236}">
                <a16:creationId xmlns:a16="http://schemas.microsoft.com/office/drawing/2014/main" id="{460B83BC-14FF-EC8D-6E0C-F4C110A3C6C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08449" y="2887200"/>
            <a:ext cx="3592388" cy="2290643"/>
          </a:xfrm>
          <a:prstGeom prst="rect">
            <a:avLst/>
          </a:prstGeom>
          <a:noFill/>
        </p:spPr>
      </p:pic>
    </p:spTree>
    <p:extLst>
      <p:ext uri="{BB962C8B-B14F-4D97-AF65-F5344CB8AC3E}">
        <p14:creationId xmlns:p14="http://schemas.microsoft.com/office/powerpoint/2010/main" val="1312944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BE648-AAB2-4779-6FCD-411CD91CEE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0B7E37-30DC-AB98-11DD-5924B225F54E}"/>
              </a:ext>
            </a:extLst>
          </p:cNvPr>
          <p:cNvSpPr>
            <a:spLocks noGrp="1"/>
          </p:cNvSpPr>
          <p:nvPr>
            <p:ph type="title"/>
          </p:nvPr>
        </p:nvSpPr>
        <p:spPr/>
        <p:txBody>
          <a:bodyPr>
            <a:normAutofit/>
          </a:bodyPr>
          <a:lstStyle/>
          <a:p>
            <a:r>
              <a:rPr lang="et-EE" noProof="0" dirty="0"/>
              <a:t>Ida-Virumaa</a:t>
            </a:r>
          </a:p>
        </p:txBody>
      </p:sp>
      <p:sp>
        <p:nvSpPr>
          <p:cNvPr id="3" name="Content Placeholder 2">
            <a:extLst>
              <a:ext uri="{FF2B5EF4-FFF2-40B4-BE49-F238E27FC236}">
                <a16:creationId xmlns:a16="http://schemas.microsoft.com/office/drawing/2014/main" id="{B38ED288-11CE-3F3F-A67A-C4B86E22AED0}"/>
              </a:ext>
            </a:extLst>
          </p:cNvPr>
          <p:cNvSpPr>
            <a:spLocks noGrp="1"/>
          </p:cNvSpPr>
          <p:nvPr>
            <p:ph idx="1"/>
          </p:nvPr>
        </p:nvSpPr>
        <p:spPr/>
        <p:txBody>
          <a:bodyPr>
            <a:normAutofit/>
          </a:bodyPr>
          <a:lstStyle/>
          <a:p>
            <a:r>
              <a:rPr lang="et-EE" noProof="0" dirty="0"/>
              <a:t>ÜV kaetud ca 95% elanikkonnast</a:t>
            </a:r>
          </a:p>
          <a:p>
            <a:r>
              <a:rPr lang="et-EE" noProof="0" dirty="0"/>
              <a:t>Vee-ettevõtted:</a:t>
            </a:r>
          </a:p>
          <a:p>
            <a:pPr lvl="1"/>
            <a:r>
              <a:rPr lang="et-EE" noProof="0" dirty="0"/>
              <a:t>Alutaguse Haldus OÜ</a:t>
            </a:r>
          </a:p>
          <a:p>
            <a:pPr lvl="1"/>
            <a:r>
              <a:rPr lang="et-EE" noProof="0" dirty="0"/>
              <a:t>OÜ Järve Biopuhastus</a:t>
            </a:r>
          </a:p>
          <a:p>
            <a:pPr lvl="1"/>
            <a:r>
              <a:rPr lang="et-EE" noProof="0" dirty="0" err="1"/>
              <a:t>Pesulux</a:t>
            </a:r>
            <a:r>
              <a:rPr lang="et-EE" noProof="0" dirty="0"/>
              <a:t> OÜ</a:t>
            </a:r>
          </a:p>
          <a:p>
            <a:pPr lvl="1"/>
            <a:r>
              <a:rPr lang="et-EE" noProof="0" dirty="0"/>
              <a:t>AS </a:t>
            </a:r>
            <a:r>
              <a:rPr lang="et-EE" noProof="0" dirty="0" err="1"/>
              <a:t>Vekanor</a:t>
            </a:r>
            <a:endParaRPr lang="et-EE" noProof="0" dirty="0"/>
          </a:p>
          <a:p>
            <a:pPr lvl="1"/>
            <a:r>
              <a:rPr lang="et-EE" noProof="0" dirty="0"/>
              <a:t>Narva Vesi AS</a:t>
            </a:r>
          </a:p>
          <a:p>
            <a:pPr lvl="1"/>
            <a:r>
              <a:rPr lang="et-EE" noProof="0" dirty="0"/>
              <a:t>Sillamäe Veevärk AS</a:t>
            </a:r>
          </a:p>
          <a:p>
            <a:pPr lvl="1"/>
            <a:r>
              <a:rPr lang="et-EE" noProof="0" dirty="0"/>
              <a:t>Emajõe Veevärk AS</a:t>
            </a:r>
          </a:p>
        </p:txBody>
      </p:sp>
      <p:sp>
        <p:nvSpPr>
          <p:cNvPr id="6" name="Slide Number Placeholder 5">
            <a:extLst>
              <a:ext uri="{FF2B5EF4-FFF2-40B4-BE49-F238E27FC236}">
                <a16:creationId xmlns:a16="http://schemas.microsoft.com/office/drawing/2014/main" id="{595FA794-852D-179E-AD58-FD411C38D2A5}"/>
              </a:ext>
            </a:extLst>
          </p:cNvPr>
          <p:cNvSpPr>
            <a:spLocks noGrp="1"/>
          </p:cNvSpPr>
          <p:nvPr>
            <p:ph type="sldNum" sz="quarter" idx="12"/>
          </p:nvPr>
        </p:nvSpPr>
        <p:spPr/>
        <p:txBody>
          <a:bodyPr/>
          <a:lstStyle/>
          <a:p>
            <a:fld id="{CE03645C-336D-8D44-978F-41B39B50F625}" type="slidenum">
              <a:rPr lang="et-EE" noProof="0" smtClean="0"/>
              <a:pPr/>
              <a:t>7</a:t>
            </a:fld>
            <a:endParaRPr lang="et-EE" noProof="0" dirty="0"/>
          </a:p>
        </p:txBody>
      </p:sp>
    </p:spTree>
    <p:extLst>
      <p:ext uri="{BB962C8B-B14F-4D97-AF65-F5344CB8AC3E}">
        <p14:creationId xmlns:p14="http://schemas.microsoft.com/office/powerpoint/2010/main" val="421400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D489A8E-50AF-76A1-D4C1-77259A099496}"/>
              </a:ext>
            </a:extLst>
          </p:cNvPr>
          <p:cNvSpPr>
            <a:spLocks noGrp="1"/>
          </p:cNvSpPr>
          <p:nvPr>
            <p:ph type="title"/>
          </p:nvPr>
        </p:nvSpPr>
        <p:spPr/>
        <p:txBody>
          <a:bodyPr/>
          <a:lstStyle/>
          <a:p>
            <a:r>
              <a:rPr lang="et-EE" noProof="0" dirty="0"/>
              <a:t>Ühisveevärgid - veehaarded</a:t>
            </a:r>
          </a:p>
        </p:txBody>
      </p:sp>
      <p:sp>
        <p:nvSpPr>
          <p:cNvPr id="3" name="Sisu kohatäide 2">
            <a:extLst>
              <a:ext uri="{FF2B5EF4-FFF2-40B4-BE49-F238E27FC236}">
                <a16:creationId xmlns:a16="http://schemas.microsoft.com/office/drawing/2014/main" id="{B2172FE3-9E4C-92DD-BF1D-B8C87984E302}"/>
              </a:ext>
            </a:extLst>
          </p:cNvPr>
          <p:cNvSpPr>
            <a:spLocks noGrp="1"/>
          </p:cNvSpPr>
          <p:nvPr>
            <p:ph idx="1"/>
          </p:nvPr>
        </p:nvSpPr>
        <p:spPr/>
        <p:txBody>
          <a:bodyPr>
            <a:normAutofit lnSpcReduction="10000"/>
          </a:bodyPr>
          <a:lstStyle/>
          <a:p>
            <a:r>
              <a:rPr lang="et-EE" noProof="0" dirty="0"/>
              <a:t>Valdav osa veehaaretest võtab toorvee põhjaveest, </a:t>
            </a:r>
          </a:p>
          <a:p>
            <a:pPr lvl="1"/>
            <a:r>
              <a:rPr lang="et-EE" noProof="0" dirty="0"/>
              <a:t>Narva linn kasutab Narva jõe pinnavett.</a:t>
            </a:r>
          </a:p>
          <a:p>
            <a:r>
              <a:rPr lang="et-EE" noProof="0" dirty="0"/>
              <a:t>Põhjaveehaarete arvu järgi on valdav veevõtt Ordoviitsiumi-Kambriumi põhjaveekihist, kuid kasutatakse ka suure veeanniga Kambriumi-Vendi </a:t>
            </a:r>
            <a:r>
              <a:rPr lang="et-EE" noProof="0" dirty="0" err="1"/>
              <a:t>Gdovi</a:t>
            </a:r>
            <a:r>
              <a:rPr lang="et-EE" noProof="0" dirty="0"/>
              <a:t> ja </a:t>
            </a:r>
            <a:r>
              <a:rPr lang="et-EE" noProof="0" dirty="0" err="1"/>
              <a:t>Voronka</a:t>
            </a:r>
            <a:r>
              <a:rPr lang="et-EE" noProof="0" dirty="0"/>
              <a:t> kihte milledest saadav veekogus moodustab enamuse põhjaveest võetavast tarbeveest. </a:t>
            </a:r>
          </a:p>
          <a:p>
            <a:r>
              <a:rPr lang="et-EE" noProof="0" dirty="0"/>
              <a:t>Seitse veehaaret (kokku 20 puurkaevu) avavad aga nii </a:t>
            </a:r>
            <a:r>
              <a:rPr lang="et-EE" noProof="0" dirty="0" err="1"/>
              <a:t>Gdovi</a:t>
            </a:r>
            <a:r>
              <a:rPr lang="et-EE" noProof="0" dirty="0"/>
              <a:t> kui ka </a:t>
            </a:r>
            <a:r>
              <a:rPr lang="et-EE" noProof="0" dirty="0" err="1"/>
              <a:t>Voronkat</a:t>
            </a:r>
            <a:r>
              <a:rPr lang="et-EE" noProof="0" dirty="0"/>
              <a:t> samaaegselt. Kurtna-</a:t>
            </a:r>
            <a:r>
              <a:rPr lang="et-EE" noProof="0" dirty="0" err="1"/>
              <a:t>Vasavere</a:t>
            </a:r>
            <a:r>
              <a:rPr lang="et-EE" noProof="0" dirty="0"/>
              <a:t> veehaare kasutab ainsana Kvaternaari põhjaveekihti. </a:t>
            </a:r>
          </a:p>
          <a:p>
            <a:r>
              <a:rPr lang="et-EE" noProof="0" dirty="0"/>
              <a:t>Välitööde käigus koguti andmeid 95 põhjaveehaarde kohta, neist 79 olid ühisveevärgi aktiivsed veehaarded ning 13 reservis</a:t>
            </a:r>
          </a:p>
          <a:p>
            <a:endParaRPr lang="et-EE" noProof="0" dirty="0"/>
          </a:p>
        </p:txBody>
      </p:sp>
    </p:spTree>
    <p:extLst>
      <p:ext uri="{BB962C8B-B14F-4D97-AF65-F5344CB8AC3E}">
        <p14:creationId xmlns:p14="http://schemas.microsoft.com/office/powerpoint/2010/main" val="3394029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F5BFB22A-EB40-74E4-8AD9-3A8737DA5EBD}"/>
              </a:ext>
            </a:extLst>
          </p:cNvPr>
          <p:cNvSpPr>
            <a:spLocks noGrp="1"/>
          </p:cNvSpPr>
          <p:nvPr>
            <p:ph type="title"/>
          </p:nvPr>
        </p:nvSpPr>
        <p:spPr/>
        <p:txBody>
          <a:bodyPr/>
          <a:lstStyle/>
          <a:p>
            <a:r>
              <a:rPr lang="et-EE" noProof="0" dirty="0"/>
              <a:t>Ühisveevärgid – toorvee kvaliteet</a:t>
            </a:r>
          </a:p>
        </p:txBody>
      </p:sp>
      <p:sp>
        <p:nvSpPr>
          <p:cNvPr id="3" name="Sisu kohatäide 2">
            <a:extLst>
              <a:ext uri="{FF2B5EF4-FFF2-40B4-BE49-F238E27FC236}">
                <a16:creationId xmlns:a16="http://schemas.microsoft.com/office/drawing/2014/main" id="{63B6576B-4D79-5929-713A-93C71EEE7660}"/>
              </a:ext>
            </a:extLst>
          </p:cNvPr>
          <p:cNvSpPr>
            <a:spLocks noGrp="1"/>
          </p:cNvSpPr>
          <p:nvPr>
            <p:ph idx="1"/>
          </p:nvPr>
        </p:nvSpPr>
        <p:spPr>
          <a:xfrm>
            <a:off x="457200" y="1600200"/>
            <a:ext cx="6584950" cy="4525963"/>
          </a:xfrm>
        </p:spPr>
        <p:txBody>
          <a:bodyPr>
            <a:normAutofit lnSpcReduction="10000"/>
          </a:bodyPr>
          <a:lstStyle/>
          <a:p>
            <a:r>
              <a:rPr lang="et-EE" noProof="0" dirty="0"/>
              <a:t>Ida-Virumaal on Ordoviitsiumi Ida-Viru põlevkivibasseini põhjaveekogum (PVK nr 7) kaevandamise tõttu nii koguseliselt kui ka keemiliselt halvas seisundis ning selle vett ei ole võimalik enamasti ka joogiveeks kasutada. </a:t>
            </a:r>
          </a:p>
          <a:p>
            <a:r>
              <a:rPr lang="et-EE" noProof="0" dirty="0"/>
              <a:t>Valdav osa ÜV veehaaretest (puurkaevude arvu järgi) kasutab kas Ordoviitsium-Kambriumi (53%) või Kambrium-vendi (42%) põhjaveekihte. </a:t>
            </a:r>
          </a:p>
          <a:p>
            <a:r>
              <a:rPr lang="et-EE" noProof="0" dirty="0"/>
              <a:t>Kurtna-</a:t>
            </a:r>
            <a:r>
              <a:rPr lang="et-EE" noProof="0" dirty="0" err="1"/>
              <a:t>Vasavere</a:t>
            </a:r>
            <a:r>
              <a:rPr lang="et-EE" noProof="0" dirty="0"/>
              <a:t> veehaardes kasutatakse Kvaternaari põhjavett.</a:t>
            </a:r>
          </a:p>
        </p:txBody>
      </p:sp>
      <p:graphicFrame>
        <p:nvGraphicFramePr>
          <p:cNvPr id="4" name="Diagramm 3">
            <a:extLst>
              <a:ext uri="{FF2B5EF4-FFF2-40B4-BE49-F238E27FC236}">
                <a16:creationId xmlns:a16="http://schemas.microsoft.com/office/drawing/2014/main" id="{2074C538-7665-0E7C-5E35-E58ECFA52AAF}"/>
              </a:ext>
            </a:extLst>
          </p:cNvPr>
          <p:cNvGraphicFramePr/>
          <p:nvPr>
            <p:extLst>
              <p:ext uri="{D42A27DB-BD31-4B8C-83A1-F6EECF244321}">
                <p14:modId xmlns:p14="http://schemas.microsoft.com/office/powerpoint/2010/main" val="2945941423"/>
              </p:ext>
            </p:extLst>
          </p:nvPr>
        </p:nvGraphicFramePr>
        <p:xfrm>
          <a:off x="7528369" y="1193800"/>
          <a:ext cx="4145597" cy="2546350"/>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lt 6">
            <a:extLst>
              <a:ext uri="{FF2B5EF4-FFF2-40B4-BE49-F238E27FC236}">
                <a16:creationId xmlns:a16="http://schemas.microsoft.com/office/drawing/2014/main" id="{E853981F-8535-4B6E-5E89-B5E20BEBE4FD}"/>
              </a:ext>
            </a:extLst>
          </p:cNvPr>
          <p:cNvPicPr>
            <a:picLocks noChangeAspect="1"/>
          </p:cNvPicPr>
          <p:nvPr/>
        </p:nvPicPr>
        <p:blipFill>
          <a:blip r:embed="rId3"/>
          <a:stretch>
            <a:fillRect/>
          </a:stretch>
        </p:blipFill>
        <p:spPr>
          <a:xfrm>
            <a:off x="7207249" y="3869027"/>
            <a:ext cx="4466717" cy="2584159"/>
          </a:xfrm>
          <a:prstGeom prst="rect">
            <a:avLst/>
          </a:prstGeom>
        </p:spPr>
      </p:pic>
    </p:spTree>
    <p:extLst>
      <p:ext uri="{BB962C8B-B14F-4D97-AF65-F5344CB8AC3E}">
        <p14:creationId xmlns:p14="http://schemas.microsoft.com/office/powerpoint/2010/main" val="1886803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038837C-5029-5973-C24F-664B3104303D}"/>
              </a:ext>
            </a:extLst>
          </p:cNvPr>
          <p:cNvSpPr>
            <a:spLocks noGrp="1"/>
          </p:cNvSpPr>
          <p:nvPr>
            <p:ph type="title"/>
          </p:nvPr>
        </p:nvSpPr>
        <p:spPr/>
        <p:txBody>
          <a:bodyPr>
            <a:normAutofit fontScale="90000"/>
          </a:bodyPr>
          <a:lstStyle/>
          <a:p>
            <a:r>
              <a:rPr lang="et-EE" noProof="0" dirty="0"/>
              <a:t>Ühisveevärgid – puurkaevude seisukord</a:t>
            </a:r>
          </a:p>
        </p:txBody>
      </p:sp>
      <p:sp>
        <p:nvSpPr>
          <p:cNvPr id="3" name="Sisu kohatäide 2">
            <a:extLst>
              <a:ext uri="{FF2B5EF4-FFF2-40B4-BE49-F238E27FC236}">
                <a16:creationId xmlns:a16="http://schemas.microsoft.com/office/drawing/2014/main" id="{1CF165BA-A21D-00B5-D97D-C152D3286D31}"/>
              </a:ext>
            </a:extLst>
          </p:cNvPr>
          <p:cNvSpPr>
            <a:spLocks noGrp="1"/>
          </p:cNvSpPr>
          <p:nvPr>
            <p:ph idx="1"/>
          </p:nvPr>
        </p:nvSpPr>
        <p:spPr/>
        <p:txBody>
          <a:bodyPr>
            <a:normAutofit fontScale="77500" lnSpcReduction="20000"/>
          </a:bodyPr>
          <a:lstStyle/>
          <a:p>
            <a:r>
              <a:rPr lang="et-EE" noProof="0" dirty="0"/>
              <a:t>Taristuministri 24.03.2026.a. määruse nr 25 „Puurkaevu ja -augu ning salvkaevu ehitamise nõuded ja kord“ kohaselt peab puurkaev:</a:t>
            </a:r>
          </a:p>
          <a:p>
            <a:pPr lvl="1"/>
            <a:r>
              <a:rPr lang="et-EE" noProof="0" dirty="0"/>
              <a:t>tagama põhjavee kaitstuse reostuse eest;</a:t>
            </a:r>
          </a:p>
          <a:p>
            <a:pPr lvl="1"/>
            <a:r>
              <a:rPr lang="et-EE" noProof="0" dirty="0"/>
              <a:t>tagama ehitusprojektikohase tootlikkuse ja sellise tootlikkuse juures tahkete osakesteta vee;</a:t>
            </a:r>
          </a:p>
          <a:p>
            <a:pPr lvl="1"/>
            <a:r>
              <a:rPr lang="et-EE" noProof="0" dirty="0"/>
              <a:t>välistama saastunud vee, sh ülemiste põhjaveekihtide vee sissevoolu puurkaevuga või -auguga avatavasse põhjaveekihti;</a:t>
            </a:r>
          </a:p>
          <a:p>
            <a:pPr lvl="1"/>
            <a:r>
              <a:rPr lang="et-EE" noProof="0" dirty="0"/>
              <a:t>tagama, et puurkaevu või põhjaveeseire puuraugu rajamisel ulatuks manteltorude põhikolonn vähemalt 30 cm üle maapinna või ehitise põranda ja välistama maapinnalt või põrandalt pärineva vee sissevool puurkaevu või -auku;</a:t>
            </a:r>
          </a:p>
          <a:p>
            <a:pPr lvl="1"/>
            <a:r>
              <a:rPr lang="et-EE" noProof="0" dirty="0"/>
              <a:t>tagama </a:t>
            </a:r>
            <a:r>
              <a:rPr lang="et-EE" noProof="0" dirty="0" err="1"/>
              <a:t>manteltorudetaguse</a:t>
            </a:r>
            <a:r>
              <a:rPr lang="et-EE" noProof="0" dirty="0"/>
              <a:t> ruumi isolatsiooniga sademevee ja maapinnalt arvates esimese põhjaveekihi teineteisest eraldamise;</a:t>
            </a:r>
          </a:p>
          <a:p>
            <a:pPr lvl="1"/>
            <a:r>
              <a:rPr lang="et-EE" noProof="0" dirty="0"/>
              <a:t>tagama </a:t>
            </a:r>
            <a:r>
              <a:rPr lang="et-EE" noProof="0" dirty="0" err="1"/>
              <a:t>manteltorudetaguse</a:t>
            </a:r>
            <a:r>
              <a:rPr lang="et-EE" noProof="0" dirty="0"/>
              <a:t> ruumi isolatsiooniga sademevee ja maapinnalt arvates esimese põhjaveekihi teineteisest eraldamise ning erinevate veekihtide eraldatuse;</a:t>
            </a:r>
          </a:p>
          <a:p>
            <a:pPr lvl="1"/>
            <a:r>
              <a:rPr lang="et-EE" noProof="0" dirty="0"/>
              <a:t>tagama isolatsiooni, mille korral on eri põhjaveekihtide üksteisest eraldamisel ettepuuritud puuraugu ja manteltorude läbimõõtude vahe vähemalt 50 mm;</a:t>
            </a:r>
          </a:p>
          <a:p>
            <a:pPr lvl="1"/>
            <a:r>
              <a:rPr lang="et-EE" noProof="0" dirty="0"/>
              <a:t>kindlustama puurkaevu vett andva osa pudedate ja varisevate setete eest ning tagama nõutud veehulga läbilaskvuse;</a:t>
            </a:r>
          </a:p>
          <a:p>
            <a:pPr lvl="1"/>
            <a:r>
              <a:rPr lang="et-EE" noProof="0" dirty="0"/>
              <a:t>tagama puurkaevu puhastuspumpamise ja veetaseme mõõtmise võimaluse.</a:t>
            </a:r>
          </a:p>
          <a:p>
            <a:endParaRPr lang="et-EE" noProof="0" dirty="0"/>
          </a:p>
        </p:txBody>
      </p:sp>
    </p:spTree>
    <p:extLst>
      <p:ext uri="{BB962C8B-B14F-4D97-AF65-F5344CB8AC3E}">
        <p14:creationId xmlns:p14="http://schemas.microsoft.com/office/powerpoint/2010/main" val="2338494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38217C2-2B13-7320-F299-E62F3A611C18}"/>
              </a:ext>
            </a:extLst>
          </p:cNvPr>
          <p:cNvSpPr>
            <a:spLocks noGrp="1"/>
          </p:cNvSpPr>
          <p:nvPr>
            <p:ph type="title"/>
          </p:nvPr>
        </p:nvSpPr>
        <p:spPr/>
        <p:txBody>
          <a:bodyPr>
            <a:normAutofit fontScale="90000"/>
          </a:bodyPr>
          <a:lstStyle/>
          <a:p>
            <a:r>
              <a:rPr lang="et-EE" noProof="0" dirty="0"/>
              <a:t>Ühisveevärgid – puurkaevude seisukord</a:t>
            </a:r>
          </a:p>
        </p:txBody>
      </p:sp>
      <p:sp>
        <p:nvSpPr>
          <p:cNvPr id="3" name="Sisu kohatäide 2">
            <a:extLst>
              <a:ext uri="{FF2B5EF4-FFF2-40B4-BE49-F238E27FC236}">
                <a16:creationId xmlns:a16="http://schemas.microsoft.com/office/drawing/2014/main" id="{147DEAFE-2FC6-EDA5-F5C1-896CFA717B76}"/>
              </a:ext>
            </a:extLst>
          </p:cNvPr>
          <p:cNvSpPr>
            <a:spLocks noGrp="1"/>
          </p:cNvSpPr>
          <p:nvPr>
            <p:ph idx="1"/>
          </p:nvPr>
        </p:nvSpPr>
        <p:spPr>
          <a:xfrm>
            <a:off x="457200" y="1600200"/>
            <a:ext cx="11106150" cy="2190749"/>
          </a:xfrm>
        </p:spPr>
        <p:txBody>
          <a:bodyPr>
            <a:normAutofit fontScale="62500" lnSpcReduction="20000"/>
          </a:bodyPr>
          <a:lstStyle/>
          <a:p>
            <a:r>
              <a:rPr lang="et-EE" noProof="0" dirty="0"/>
              <a:t>Külastatud puurkaevudest vastas keskkonnaministri määruse nr 25 nõuetele konstruktsioonide osas 67%. </a:t>
            </a:r>
          </a:p>
          <a:p>
            <a:r>
              <a:rPr lang="et-EE" noProof="0" dirty="0" err="1"/>
              <a:t>Veeandlusega</a:t>
            </a:r>
            <a:r>
              <a:rPr lang="et-EE" noProof="0" dirty="0"/>
              <a:t> oli probleeme kaheksal juhul (kaevust sai kuival ajal vesi otsa või tekkis puudujääk tipptarbimise ajal). </a:t>
            </a:r>
          </a:p>
          <a:p>
            <a:r>
              <a:rPr lang="et-EE" noProof="0" dirty="0"/>
              <a:t>Kolme kaevu puhul toodi välja muid tehnilisi probleeme (kaks neist olid reservis). </a:t>
            </a:r>
          </a:p>
          <a:p>
            <a:r>
              <a:rPr lang="et-EE" noProof="0" dirty="0"/>
              <a:t>Üle 50.a. vanuseid puurkaeve on Ida-Virumaa joogiveehaaretes kasutusel 47, kuid neist 14 on tänaseks juba (mõningal määral) rekonstrueeritud (ümber ehitatud). Sellest johtuvalt tuleks siiski esmajärjekorras rekonstrueerida või asendada 33 puurkaevu (neist kolm tänaseks reservi arvatud), millele järgneva kümne aasta perspektiivis lisanduvad veel 17 puurkaevu. </a:t>
            </a:r>
          </a:p>
          <a:p>
            <a:endParaRPr lang="et-EE" noProof="0" dirty="0"/>
          </a:p>
        </p:txBody>
      </p:sp>
      <p:graphicFrame>
        <p:nvGraphicFramePr>
          <p:cNvPr id="4" name="Diagramm 3">
            <a:extLst>
              <a:ext uri="{FF2B5EF4-FFF2-40B4-BE49-F238E27FC236}">
                <a16:creationId xmlns:a16="http://schemas.microsoft.com/office/drawing/2014/main" id="{6EAB73E9-BB56-D878-19F5-73CB386CC8BC}"/>
              </a:ext>
            </a:extLst>
          </p:cNvPr>
          <p:cNvGraphicFramePr/>
          <p:nvPr>
            <p:extLst>
              <p:ext uri="{D42A27DB-BD31-4B8C-83A1-F6EECF244321}">
                <p14:modId xmlns:p14="http://schemas.microsoft.com/office/powerpoint/2010/main" val="4268296323"/>
              </p:ext>
            </p:extLst>
          </p:nvPr>
        </p:nvGraphicFramePr>
        <p:xfrm>
          <a:off x="638175" y="3936999"/>
          <a:ext cx="5591175" cy="214534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m 4">
            <a:extLst>
              <a:ext uri="{FF2B5EF4-FFF2-40B4-BE49-F238E27FC236}">
                <a16:creationId xmlns:a16="http://schemas.microsoft.com/office/drawing/2014/main" id="{AA2B0940-167E-440D-1828-D606A351F76D}"/>
              </a:ext>
            </a:extLst>
          </p:cNvPr>
          <p:cNvGraphicFramePr/>
          <p:nvPr>
            <p:extLst>
              <p:ext uri="{D42A27DB-BD31-4B8C-83A1-F6EECF244321}">
                <p14:modId xmlns:p14="http://schemas.microsoft.com/office/powerpoint/2010/main" val="2048257164"/>
              </p:ext>
            </p:extLst>
          </p:nvPr>
        </p:nvGraphicFramePr>
        <p:xfrm>
          <a:off x="6311902" y="3936998"/>
          <a:ext cx="3983988" cy="21453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0144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DAEDA5A-E545-F96C-3144-DD58D1DEFBAE}"/>
              </a:ext>
            </a:extLst>
          </p:cNvPr>
          <p:cNvSpPr>
            <a:spLocks noGrp="1"/>
          </p:cNvSpPr>
          <p:nvPr>
            <p:ph type="title"/>
          </p:nvPr>
        </p:nvSpPr>
        <p:spPr/>
        <p:txBody>
          <a:bodyPr/>
          <a:lstStyle/>
          <a:p>
            <a:r>
              <a:rPr lang="et-EE" noProof="0" dirty="0"/>
              <a:t>Ühisveevärgid - toitealad</a:t>
            </a:r>
          </a:p>
        </p:txBody>
      </p:sp>
      <p:sp>
        <p:nvSpPr>
          <p:cNvPr id="3" name="Sisu kohatäide 2">
            <a:extLst>
              <a:ext uri="{FF2B5EF4-FFF2-40B4-BE49-F238E27FC236}">
                <a16:creationId xmlns:a16="http://schemas.microsoft.com/office/drawing/2014/main" id="{AC353BD1-A1B6-6B87-69AD-03539FBEB333}"/>
              </a:ext>
            </a:extLst>
          </p:cNvPr>
          <p:cNvSpPr>
            <a:spLocks noGrp="1"/>
          </p:cNvSpPr>
          <p:nvPr>
            <p:ph idx="1"/>
          </p:nvPr>
        </p:nvSpPr>
        <p:spPr>
          <a:xfrm>
            <a:off x="457200" y="1600200"/>
            <a:ext cx="6991350" cy="4525963"/>
          </a:xfrm>
        </p:spPr>
        <p:txBody>
          <a:bodyPr>
            <a:normAutofit lnSpcReduction="10000"/>
          </a:bodyPr>
          <a:lstStyle/>
          <a:p>
            <a:r>
              <a:rPr lang="et-EE" noProof="0" dirty="0"/>
              <a:t>Joogiveehaarde toiteala on kaitset vajav ala (</a:t>
            </a:r>
            <a:r>
              <a:rPr lang="et-EE" noProof="0" dirty="0" err="1"/>
              <a:t>VeeS</a:t>
            </a:r>
            <a:r>
              <a:rPr lang="et-EE" noProof="0" dirty="0"/>
              <a:t> § 36). </a:t>
            </a:r>
          </a:p>
          <a:p>
            <a:r>
              <a:rPr lang="et-EE" noProof="0" dirty="0"/>
              <a:t>Toiteala määramiseks peamiseks eesmärgiks on kaitsta joogiveehaaret varustavat põhjaveekihti saastumise eest ulatuses, mis suurendaks oluliselt veetöötluse kulusid. </a:t>
            </a:r>
          </a:p>
          <a:p>
            <a:r>
              <a:rPr lang="et-EE" noProof="0" dirty="0"/>
              <a:t>Joogiveehaarde toiteala ulatus ja piirid määras Eesti Geoloogiateenistus kõigi asjakohaste puurkaevude jaoks Eestis </a:t>
            </a:r>
            <a:r>
              <a:rPr lang="et-EE" noProof="0" dirty="0" err="1"/>
              <a:t>hüdrodünaamiliste</a:t>
            </a:r>
            <a:r>
              <a:rPr lang="et-EE" noProof="0" dirty="0"/>
              <a:t> arvutustega </a:t>
            </a:r>
          </a:p>
        </p:txBody>
      </p:sp>
      <p:pic>
        <p:nvPicPr>
          <p:cNvPr id="5" name="Pilt 4">
            <a:extLst>
              <a:ext uri="{FF2B5EF4-FFF2-40B4-BE49-F238E27FC236}">
                <a16:creationId xmlns:a16="http://schemas.microsoft.com/office/drawing/2014/main" id="{CA69F07E-EC76-0525-0625-20195D72EA2C}"/>
              </a:ext>
            </a:extLst>
          </p:cNvPr>
          <p:cNvPicPr>
            <a:picLocks noChangeAspect="1"/>
          </p:cNvPicPr>
          <p:nvPr/>
        </p:nvPicPr>
        <p:blipFill>
          <a:blip r:embed="rId2"/>
          <a:stretch>
            <a:fillRect/>
          </a:stretch>
        </p:blipFill>
        <p:spPr>
          <a:xfrm>
            <a:off x="7180210" y="2114549"/>
            <a:ext cx="4653929" cy="3777583"/>
          </a:xfrm>
          <a:prstGeom prst="rect">
            <a:avLst/>
          </a:prstGeom>
        </p:spPr>
      </p:pic>
    </p:spTree>
    <p:extLst>
      <p:ext uri="{BB962C8B-B14F-4D97-AF65-F5344CB8AC3E}">
        <p14:creationId xmlns:p14="http://schemas.microsoft.com/office/powerpoint/2010/main" val="2909418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8C40A04-7674-7C5A-C009-8E22B0743046}"/>
              </a:ext>
            </a:extLst>
          </p:cNvPr>
          <p:cNvSpPr>
            <a:spLocks noGrp="1"/>
          </p:cNvSpPr>
          <p:nvPr>
            <p:ph type="title"/>
          </p:nvPr>
        </p:nvSpPr>
        <p:spPr/>
        <p:txBody>
          <a:bodyPr/>
          <a:lstStyle/>
          <a:p>
            <a:r>
              <a:rPr lang="et-EE" noProof="0" dirty="0"/>
              <a:t>Toitealad</a:t>
            </a:r>
          </a:p>
        </p:txBody>
      </p:sp>
      <p:pic>
        <p:nvPicPr>
          <p:cNvPr id="4" name="Pilt 3" descr="Pilt, millel on kujutatud tekst, kaart, diagramm, kuvatõmmis&#10;&#10;Tehisintellekti genereeritud sisu ei pruugi olla õige.">
            <a:extLst>
              <a:ext uri="{FF2B5EF4-FFF2-40B4-BE49-F238E27FC236}">
                <a16:creationId xmlns:a16="http://schemas.microsoft.com/office/drawing/2014/main" id="{95F03A1F-9522-A994-16BF-585D8FA80B5D}"/>
              </a:ext>
            </a:extLst>
          </p:cNvPr>
          <p:cNvPicPr>
            <a:picLocks noChangeAspect="1"/>
          </p:cNvPicPr>
          <p:nvPr/>
        </p:nvPicPr>
        <p:blipFill>
          <a:blip r:embed="rId2"/>
          <a:stretch>
            <a:fillRect/>
          </a:stretch>
        </p:blipFill>
        <p:spPr>
          <a:xfrm>
            <a:off x="600075" y="2038350"/>
            <a:ext cx="4789805" cy="3390900"/>
          </a:xfrm>
          <a:prstGeom prst="rect">
            <a:avLst/>
          </a:prstGeom>
        </p:spPr>
      </p:pic>
      <p:pic>
        <p:nvPicPr>
          <p:cNvPr id="5" name="Pilt 4" descr="Pilt, millel on kujutatud tekst, kuvatõmmis, kaart&#10;&#10;Tehisintellekti genereeritud sisu ei pruugi olla õige.">
            <a:extLst>
              <a:ext uri="{FF2B5EF4-FFF2-40B4-BE49-F238E27FC236}">
                <a16:creationId xmlns:a16="http://schemas.microsoft.com/office/drawing/2014/main" id="{0EF93BD2-E7E3-033C-2736-ACEDDCCF5373}"/>
              </a:ext>
            </a:extLst>
          </p:cNvPr>
          <p:cNvPicPr>
            <a:picLocks noChangeAspect="1"/>
          </p:cNvPicPr>
          <p:nvPr/>
        </p:nvPicPr>
        <p:blipFill>
          <a:blip r:embed="rId3"/>
          <a:stretch>
            <a:fillRect/>
          </a:stretch>
        </p:blipFill>
        <p:spPr>
          <a:xfrm>
            <a:off x="6096000" y="2038350"/>
            <a:ext cx="4870450" cy="3447415"/>
          </a:xfrm>
          <a:prstGeom prst="rect">
            <a:avLst/>
          </a:prstGeom>
        </p:spPr>
      </p:pic>
      <p:sp>
        <p:nvSpPr>
          <p:cNvPr id="6" name="TextBox 5">
            <a:extLst>
              <a:ext uri="{FF2B5EF4-FFF2-40B4-BE49-F238E27FC236}">
                <a16:creationId xmlns:a16="http://schemas.microsoft.com/office/drawing/2014/main" id="{2C3EA17A-9057-A204-2E2A-26A7D56CC94E}"/>
              </a:ext>
            </a:extLst>
          </p:cNvPr>
          <p:cNvSpPr txBox="1"/>
          <p:nvPr/>
        </p:nvSpPr>
        <p:spPr>
          <a:xfrm>
            <a:off x="600075" y="1575316"/>
            <a:ext cx="4521200" cy="369332"/>
          </a:xfrm>
          <a:prstGeom prst="rect">
            <a:avLst/>
          </a:prstGeom>
          <a:noFill/>
        </p:spPr>
        <p:txBody>
          <a:bodyPr wrap="square" rtlCol="0">
            <a:spAutoFit/>
          </a:bodyPr>
          <a:lstStyle/>
          <a:p>
            <a:r>
              <a:rPr lang="et-EE" noProof="0" dirty="0"/>
              <a:t>Kurtna-</a:t>
            </a:r>
            <a:r>
              <a:rPr lang="et-EE" noProof="0" dirty="0" err="1"/>
              <a:t>Vasavere</a:t>
            </a:r>
            <a:endParaRPr lang="et-EE" noProof="0" dirty="0"/>
          </a:p>
        </p:txBody>
      </p:sp>
      <p:sp>
        <p:nvSpPr>
          <p:cNvPr id="7" name="TextBox 6">
            <a:extLst>
              <a:ext uri="{FF2B5EF4-FFF2-40B4-BE49-F238E27FC236}">
                <a16:creationId xmlns:a16="http://schemas.microsoft.com/office/drawing/2014/main" id="{52CBD1B9-F8CA-9BA1-B1C4-8EC4EA844854}"/>
              </a:ext>
            </a:extLst>
          </p:cNvPr>
          <p:cNvSpPr txBox="1"/>
          <p:nvPr/>
        </p:nvSpPr>
        <p:spPr>
          <a:xfrm>
            <a:off x="6096000" y="1575316"/>
            <a:ext cx="3613150" cy="369332"/>
          </a:xfrm>
          <a:prstGeom prst="rect">
            <a:avLst/>
          </a:prstGeom>
          <a:noFill/>
        </p:spPr>
        <p:txBody>
          <a:bodyPr wrap="square" rtlCol="0">
            <a:spAutoFit/>
          </a:bodyPr>
          <a:lstStyle/>
          <a:p>
            <a:r>
              <a:rPr lang="et-EE" noProof="0" dirty="0"/>
              <a:t>Kasevälja (Iisaku Lõuna)</a:t>
            </a:r>
          </a:p>
        </p:txBody>
      </p:sp>
    </p:spTree>
    <p:extLst>
      <p:ext uri="{BB962C8B-B14F-4D97-AF65-F5344CB8AC3E}">
        <p14:creationId xmlns:p14="http://schemas.microsoft.com/office/powerpoint/2010/main" val="1292715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DD1220D-EF63-DFA2-1C1E-1065B39494DF}"/>
              </a:ext>
            </a:extLst>
          </p:cNvPr>
          <p:cNvSpPr>
            <a:spLocks noGrp="1"/>
          </p:cNvSpPr>
          <p:nvPr>
            <p:ph type="title"/>
          </p:nvPr>
        </p:nvSpPr>
        <p:spPr/>
        <p:txBody>
          <a:bodyPr>
            <a:normAutofit/>
          </a:bodyPr>
          <a:lstStyle/>
          <a:p>
            <a:r>
              <a:rPr lang="et-EE" noProof="0" dirty="0"/>
              <a:t>Ühisveevärgid – veetöötlus</a:t>
            </a:r>
          </a:p>
        </p:txBody>
      </p:sp>
      <p:sp>
        <p:nvSpPr>
          <p:cNvPr id="3" name="Sisu kohatäide 2">
            <a:extLst>
              <a:ext uri="{FF2B5EF4-FFF2-40B4-BE49-F238E27FC236}">
                <a16:creationId xmlns:a16="http://schemas.microsoft.com/office/drawing/2014/main" id="{FE7D7A78-AA52-B3A0-A8B8-DB89321FEBD1}"/>
              </a:ext>
            </a:extLst>
          </p:cNvPr>
          <p:cNvSpPr>
            <a:spLocks noGrp="1"/>
          </p:cNvSpPr>
          <p:nvPr>
            <p:ph idx="1"/>
          </p:nvPr>
        </p:nvSpPr>
        <p:spPr>
          <a:xfrm>
            <a:off x="457200" y="1600201"/>
            <a:ext cx="11106150" cy="2197100"/>
          </a:xfrm>
        </p:spPr>
        <p:txBody>
          <a:bodyPr/>
          <a:lstStyle/>
          <a:p>
            <a:r>
              <a:rPr lang="et-EE" noProof="0" dirty="0"/>
              <a:t>Käesoleva uuringu raames vaadati üle 68 veetöötlusjaama. Neist valdaval enamusel on veetöötlustehnoloogiaks raua- (ja/või mangaani-) ärastus (64 tk), kuid kasutati ka ioonvaheteid (3 juhul),  membraantehnoloogiat (4 juhul), UV seadmeid (16 juhul) ja kloorimist (8 juhul, kuid võimekus 21 juhul). </a:t>
            </a:r>
          </a:p>
          <a:p>
            <a:endParaRPr lang="et-EE" noProof="0" dirty="0"/>
          </a:p>
          <a:p>
            <a:endParaRPr lang="et-EE" noProof="0" dirty="0"/>
          </a:p>
        </p:txBody>
      </p:sp>
      <p:graphicFrame>
        <p:nvGraphicFramePr>
          <p:cNvPr id="4" name="Sisu kohatäide 9">
            <a:extLst>
              <a:ext uri="{FF2B5EF4-FFF2-40B4-BE49-F238E27FC236}">
                <a16:creationId xmlns:a16="http://schemas.microsoft.com/office/drawing/2014/main" id="{9D181F53-1A63-87AE-F080-CD9915F742C2}"/>
              </a:ext>
            </a:extLst>
          </p:cNvPr>
          <p:cNvGraphicFramePr>
            <a:graphicFrameLocks/>
          </p:cNvGraphicFramePr>
          <p:nvPr>
            <p:extLst>
              <p:ext uri="{D42A27DB-BD31-4B8C-83A1-F6EECF244321}">
                <p14:modId xmlns:p14="http://schemas.microsoft.com/office/powerpoint/2010/main" val="1897662153"/>
              </p:ext>
            </p:extLst>
          </p:nvPr>
        </p:nvGraphicFramePr>
        <p:xfrm>
          <a:off x="920750" y="4114355"/>
          <a:ext cx="9728200" cy="2171700"/>
        </p:xfrm>
        <a:graphic>
          <a:graphicData uri="http://schemas.openxmlformats.org/drawingml/2006/table">
            <a:tbl>
              <a:tblPr firstRow="1" firstCol="1" bandRow="1"/>
              <a:tblGrid>
                <a:gridCol w="719605">
                  <a:extLst>
                    <a:ext uri="{9D8B030D-6E8A-4147-A177-3AD203B41FA5}">
                      <a16:colId xmlns:a16="http://schemas.microsoft.com/office/drawing/2014/main" val="815073428"/>
                    </a:ext>
                  </a:extLst>
                </a:gridCol>
                <a:gridCol w="806776">
                  <a:extLst>
                    <a:ext uri="{9D8B030D-6E8A-4147-A177-3AD203B41FA5}">
                      <a16:colId xmlns:a16="http://schemas.microsoft.com/office/drawing/2014/main" val="2632211965"/>
                    </a:ext>
                  </a:extLst>
                </a:gridCol>
                <a:gridCol w="806776">
                  <a:extLst>
                    <a:ext uri="{9D8B030D-6E8A-4147-A177-3AD203B41FA5}">
                      <a16:colId xmlns:a16="http://schemas.microsoft.com/office/drawing/2014/main" val="3045685611"/>
                    </a:ext>
                  </a:extLst>
                </a:gridCol>
                <a:gridCol w="689546">
                  <a:extLst>
                    <a:ext uri="{9D8B030D-6E8A-4147-A177-3AD203B41FA5}">
                      <a16:colId xmlns:a16="http://schemas.microsoft.com/office/drawing/2014/main" val="196017419"/>
                    </a:ext>
                  </a:extLst>
                </a:gridCol>
                <a:gridCol w="425030">
                  <a:extLst>
                    <a:ext uri="{9D8B030D-6E8A-4147-A177-3AD203B41FA5}">
                      <a16:colId xmlns:a16="http://schemas.microsoft.com/office/drawing/2014/main" val="3638021554"/>
                    </a:ext>
                  </a:extLst>
                </a:gridCol>
                <a:gridCol w="361907">
                  <a:extLst>
                    <a:ext uri="{9D8B030D-6E8A-4147-A177-3AD203B41FA5}">
                      <a16:colId xmlns:a16="http://schemas.microsoft.com/office/drawing/2014/main" val="2875801867"/>
                    </a:ext>
                  </a:extLst>
                </a:gridCol>
                <a:gridCol w="361907">
                  <a:extLst>
                    <a:ext uri="{9D8B030D-6E8A-4147-A177-3AD203B41FA5}">
                      <a16:colId xmlns:a16="http://schemas.microsoft.com/office/drawing/2014/main" val="1174213715"/>
                    </a:ext>
                  </a:extLst>
                </a:gridCol>
                <a:gridCol w="488154">
                  <a:extLst>
                    <a:ext uri="{9D8B030D-6E8A-4147-A177-3AD203B41FA5}">
                      <a16:colId xmlns:a16="http://schemas.microsoft.com/office/drawing/2014/main" val="2382292486"/>
                    </a:ext>
                  </a:extLst>
                </a:gridCol>
                <a:gridCol w="488154">
                  <a:extLst>
                    <a:ext uri="{9D8B030D-6E8A-4147-A177-3AD203B41FA5}">
                      <a16:colId xmlns:a16="http://schemas.microsoft.com/office/drawing/2014/main" val="4076105956"/>
                    </a:ext>
                  </a:extLst>
                </a:gridCol>
                <a:gridCol w="391364">
                  <a:extLst>
                    <a:ext uri="{9D8B030D-6E8A-4147-A177-3AD203B41FA5}">
                      <a16:colId xmlns:a16="http://schemas.microsoft.com/office/drawing/2014/main" val="1904083921"/>
                    </a:ext>
                  </a:extLst>
                </a:gridCol>
                <a:gridCol w="589753">
                  <a:extLst>
                    <a:ext uri="{9D8B030D-6E8A-4147-A177-3AD203B41FA5}">
                      <a16:colId xmlns:a16="http://schemas.microsoft.com/office/drawing/2014/main" val="1516073130"/>
                    </a:ext>
                  </a:extLst>
                </a:gridCol>
                <a:gridCol w="589753">
                  <a:extLst>
                    <a:ext uri="{9D8B030D-6E8A-4147-A177-3AD203B41FA5}">
                      <a16:colId xmlns:a16="http://schemas.microsoft.com/office/drawing/2014/main" val="2750801268"/>
                    </a:ext>
                  </a:extLst>
                </a:gridCol>
                <a:gridCol w="268725">
                  <a:extLst>
                    <a:ext uri="{9D8B030D-6E8A-4147-A177-3AD203B41FA5}">
                      <a16:colId xmlns:a16="http://schemas.microsoft.com/office/drawing/2014/main" val="2071250489"/>
                    </a:ext>
                  </a:extLst>
                </a:gridCol>
                <a:gridCol w="268725">
                  <a:extLst>
                    <a:ext uri="{9D8B030D-6E8A-4147-A177-3AD203B41FA5}">
                      <a16:colId xmlns:a16="http://schemas.microsoft.com/office/drawing/2014/main" val="125425614"/>
                    </a:ext>
                  </a:extLst>
                </a:gridCol>
                <a:gridCol w="470719">
                  <a:extLst>
                    <a:ext uri="{9D8B030D-6E8A-4147-A177-3AD203B41FA5}">
                      <a16:colId xmlns:a16="http://schemas.microsoft.com/office/drawing/2014/main" val="4244732189"/>
                    </a:ext>
                  </a:extLst>
                </a:gridCol>
                <a:gridCol w="731628">
                  <a:extLst>
                    <a:ext uri="{9D8B030D-6E8A-4147-A177-3AD203B41FA5}">
                      <a16:colId xmlns:a16="http://schemas.microsoft.com/office/drawing/2014/main" val="1757914082"/>
                    </a:ext>
                  </a:extLst>
                </a:gridCol>
                <a:gridCol w="731628">
                  <a:extLst>
                    <a:ext uri="{9D8B030D-6E8A-4147-A177-3AD203B41FA5}">
                      <a16:colId xmlns:a16="http://schemas.microsoft.com/office/drawing/2014/main" val="2986316558"/>
                    </a:ext>
                  </a:extLst>
                </a:gridCol>
                <a:gridCol w="538050">
                  <a:extLst>
                    <a:ext uri="{9D8B030D-6E8A-4147-A177-3AD203B41FA5}">
                      <a16:colId xmlns:a16="http://schemas.microsoft.com/office/drawing/2014/main" val="771939734"/>
                    </a:ext>
                  </a:extLst>
                </a:gridCol>
              </a:tblGrid>
              <a:tr h="152400">
                <a:tc rowSpan="2">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Veehaare</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Veehaarde vee kvaliteet</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rowSpan="2">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VTJ</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9">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Veetöötlustehnoloogia</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Veekvaliteet tarbija juures</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rowSpan="2">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Vee-kvaliteedi riski-hinnangu muutus</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6334633"/>
                  </a:ext>
                </a:extLst>
              </a:tr>
              <a:tr h="1104900">
                <a:tc vMerge="1">
                  <a:txBody>
                    <a:bodyPr/>
                    <a:lstStyle/>
                    <a:p>
                      <a:endParaRPr lang="en-US"/>
                    </a:p>
                  </a:txBody>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Riski-hinnang</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SoM</a:t>
                      </a: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61 mittevastavad näitajad</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Täidisfilter</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Fe/</a:t>
                      </a:r>
                      <a:r>
                        <a:rPr lang="et-EE" sz="8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Mn</a:t>
                      </a: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-ärastus</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PAC/GAC</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Ioonvaheti</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Membraanfiltratsioon</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UV</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Osoneerimine</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Kloorimine</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Selitamine</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Muu filter</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Toimivuse riskihinnang</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Riski-hinnang</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SoM</a:t>
                      </a: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61 mittevastavad näitajad</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2032882817"/>
                  </a:ext>
                </a:extLst>
              </a:tr>
              <a:tr h="304800">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Ahtme</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B84"/>
                    </a:solidFill>
                  </a:tcPr>
                </a:tc>
                <a:tc>
                  <a:txBody>
                    <a:bodyPr/>
                    <a:lstStyle/>
                    <a:p>
                      <a:pPr algn="l">
                        <a:lnSpc>
                          <a:spcPct val="115000"/>
                        </a:lnSpc>
                        <a:spcAft>
                          <a:spcPts val="1000"/>
                        </a:spcAft>
                        <a:buNone/>
                      </a:pPr>
                      <a:r>
                        <a:rPr lang="et-EE" sz="8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Cl</a:t>
                      </a: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r>
                        <a:rPr lang="et-EE" sz="8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Mn</a:t>
                      </a: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Na, Fe, elektrijuhtivus</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Ahtme VTJ</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Jah</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Jah/ei</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1</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CD6A"/>
                    </a:solid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Eri võrkudes eri probleemid</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33%</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AD780"/>
                    </a:solidFill>
                  </a:tcPr>
                </a:tc>
                <a:extLst>
                  <a:ext uri="{0D108BD9-81ED-4DB2-BD59-A6C34878D82A}">
                    <a16:rowId xmlns:a16="http://schemas.microsoft.com/office/drawing/2014/main" val="1195077911"/>
                  </a:ext>
                </a:extLst>
              </a:tr>
              <a:tr h="152400">
                <a:tc>
                  <a:txBody>
                    <a:bodyPr/>
                    <a:lstStyle/>
                    <a:p>
                      <a:pPr algn="l">
                        <a:lnSpc>
                          <a:spcPct val="115000"/>
                        </a:lnSpc>
                        <a:spcAft>
                          <a:spcPts val="1000"/>
                        </a:spcAft>
                        <a:buNone/>
                      </a:pPr>
                      <a:r>
                        <a:rPr lang="et-EE" sz="8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Apandiku</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4</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642"/>
                    </a:solid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Enterokokid, Fe</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Apandiku</a:t>
                      </a: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VTJ</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Jah</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Jah</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1</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CD6A"/>
                    </a:solid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Fe</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50%</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8CE7F"/>
                    </a:solidFill>
                  </a:tcPr>
                </a:tc>
                <a:extLst>
                  <a:ext uri="{0D108BD9-81ED-4DB2-BD59-A6C34878D82A}">
                    <a16:rowId xmlns:a16="http://schemas.microsoft.com/office/drawing/2014/main" val="3700217253"/>
                  </a:ext>
                </a:extLst>
              </a:tr>
              <a:tr h="152400">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Aruküla</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B84"/>
                    </a:solid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Fe</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Aruküla VTJ</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Jah</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1</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B84"/>
                    </a:solid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Fe</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0%</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2351128358"/>
                  </a:ext>
                </a:extLst>
              </a:tr>
              <a:tr h="152400">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Atsalama</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B84"/>
                    </a:solid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Fe</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Atsalama</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Jah</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CD6A"/>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B84"/>
                    </a:solidFill>
                  </a:tcPr>
                </a:tc>
                <a:tc>
                  <a:txBody>
                    <a:bodyPr/>
                    <a:lstStyle/>
                    <a:p>
                      <a:pPr algn="l">
                        <a:lnSpc>
                          <a:spcPct val="115000"/>
                        </a:lnSpc>
                        <a:spcAft>
                          <a:spcPts val="1000"/>
                        </a:spcAft>
                        <a:buNone/>
                      </a:pPr>
                      <a:r>
                        <a:rPr lang="et-EE" sz="8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Mn</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0%</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30360475"/>
                  </a:ext>
                </a:extLst>
              </a:tr>
              <a:tr h="152400">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Atsalama I</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5</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Enterokokid, Fe</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Atsalama 1</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Jah</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Jah</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1</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CD6A"/>
                    </a:solidFill>
                  </a:tcPr>
                </a:tc>
                <a:tc>
                  <a:txBody>
                    <a:bodyPr/>
                    <a:lstStyle/>
                    <a:p>
                      <a:pPr algn="l">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ct val="115000"/>
                        </a:lnSpc>
                        <a:spcAft>
                          <a:spcPts val="1000"/>
                        </a:spcAft>
                        <a:buNone/>
                      </a:pPr>
                      <a:r>
                        <a:rPr lang="et-EE" sz="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60%</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3C87D"/>
                    </a:solidFill>
                  </a:tcPr>
                </a:tc>
                <a:extLst>
                  <a:ext uri="{0D108BD9-81ED-4DB2-BD59-A6C34878D82A}">
                    <a16:rowId xmlns:a16="http://schemas.microsoft.com/office/drawing/2014/main" val="2689003428"/>
                  </a:ext>
                </a:extLst>
              </a:tr>
            </a:tbl>
          </a:graphicData>
        </a:graphic>
      </p:graphicFrame>
    </p:spTree>
    <p:extLst>
      <p:ext uri="{BB962C8B-B14F-4D97-AF65-F5344CB8AC3E}">
        <p14:creationId xmlns:p14="http://schemas.microsoft.com/office/powerpoint/2010/main" val="2815139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CBF95EE-299C-8E64-65C5-D558A72551A1}"/>
              </a:ext>
            </a:extLst>
          </p:cNvPr>
          <p:cNvSpPr>
            <a:spLocks noGrp="1"/>
          </p:cNvSpPr>
          <p:nvPr>
            <p:ph type="title"/>
          </p:nvPr>
        </p:nvSpPr>
        <p:spPr/>
        <p:txBody>
          <a:bodyPr/>
          <a:lstStyle/>
          <a:p>
            <a:r>
              <a:rPr lang="et-EE" noProof="0" dirty="0"/>
              <a:t>Ühisveevärgid - veetöötlus</a:t>
            </a:r>
          </a:p>
        </p:txBody>
      </p:sp>
      <p:sp>
        <p:nvSpPr>
          <p:cNvPr id="3" name="Sisu kohatäide 2">
            <a:extLst>
              <a:ext uri="{FF2B5EF4-FFF2-40B4-BE49-F238E27FC236}">
                <a16:creationId xmlns:a16="http://schemas.microsoft.com/office/drawing/2014/main" id="{CC646562-B1D8-19A5-6D2B-7505B68DB472}"/>
              </a:ext>
            </a:extLst>
          </p:cNvPr>
          <p:cNvSpPr>
            <a:spLocks noGrp="1"/>
          </p:cNvSpPr>
          <p:nvPr>
            <p:ph idx="1"/>
          </p:nvPr>
        </p:nvSpPr>
        <p:spPr/>
        <p:txBody>
          <a:bodyPr>
            <a:normAutofit lnSpcReduction="10000"/>
          </a:bodyPr>
          <a:lstStyle/>
          <a:p>
            <a:r>
              <a:rPr lang="et-EE" noProof="0" dirty="0"/>
              <a:t>Riskihinnangute alusel veetöötluse toimivusega suuri probleeme ei olnud </a:t>
            </a:r>
          </a:p>
          <a:p>
            <a:r>
              <a:rPr lang="et-EE" noProof="0" dirty="0"/>
              <a:t>25 VTJ projektid puudu</a:t>
            </a:r>
          </a:p>
          <a:p>
            <a:r>
              <a:rPr lang="et-EE" noProof="0" dirty="0"/>
              <a:t>Ventilatsioon vajab parendamist 15 </a:t>
            </a:r>
            <a:r>
              <a:rPr lang="et-EE" noProof="0" dirty="0" err="1"/>
              <a:t>VTJ-s</a:t>
            </a:r>
            <a:r>
              <a:rPr lang="et-EE" noProof="0" dirty="0"/>
              <a:t>, neist 11 juhul oli täheldada ka seadmete või elektriautomaatika korrosiooni.</a:t>
            </a:r>
          </a:p>
          <a:p>
            <a:r>
              <a:rPr lang="et-EE" noProof="0" dirty="0"/>
              <a:t> 26 veetöötlusjaama puhul immutati uhtevett veetöötlus­jaamast 10 m raadiuses</a:t>
            </a:r>
          </a:p>
          <a:p>
            <a:r>
              <a:rPr lang="et-EE" noProof="0" dirty="0"/>
              <a:t>17 </a:t>
            </a:r>
            <a:r>
              <a:rPr lang="et-EE" noProof="0" dirty="0" err="1"/>
              <a:t>VTJ-s</a:t>
            </a:r>
            <a:r>
              <a:rPr lang="et-EE" noProof="0" dirty="0"/>
              <a:t> puudub elektrigeneraatori ühendamise võimalus.</a:t>
            </a:r>
          </a:p>
          <a:p>
            <a:r>
              <a:rPr lang="et-EE" noProof="0" dirty="0"/>
              <a:t>11 veetöötlusjaama joogivees suurenenud </a:t>
            </a:r>
            <a:r>
              <a:rPr lang="et-EE" noProof="0" dirty="0" err="1"/>
              <a:t>Mn</a:t>
            </a:r>
            <a:r>
              <a:rPr lang="et-EE" noProof="0" dirty="0"/>
              <a:t> sisaldus</a:t>
            </a:r>
          </a:p>
          <a:p>
            <a:r>
              <a:rPr lang="et-EE" noProof="0" dirty="0"/>
              <a:t>Radionukliidid</a:t>
            </a:r>
          </a:p>
        </p:txBody>
      </p:sp>
    </p:spTree>
    <p:extLst>
      <p:ext uri="{BB962C8B-B14F-4D97-AF65-F5344CB8AC3E}">
        <p14:creationId xmlns:p14="http://schemas.microsoft.com/office/powerpoint/2010/main" val="4114481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CAE027C-F755-B83C-FA06-6BBD33E1B97A}"/>
              </a:ext>
            </a:extLst>
          </p:cNvPr>
          <p:cNvSpPr>
            <a:spLocks noGrp="1"/>
          </p:cNvSpPr>
          <p:nvPr>
            <p:ph type="title"/>
          </p:nvPr>
        </p:nvSpPr>
        <p:spPr/>
        <p:txBody>
          <a:bodyPr/>
          <a:lstStyle/>
          <a:p>
            <a:r>
              <a:rPr lang="et-EE" noProof="0" dirty="0"/>
              <a:t>Ühisveevärgid - mahutid</a:t>
            </a:r>
          </a:p>
        </p:txBody>
      </p:sp>
      <p:sp>
        <p:nvSpPr>
          <p:cNvPr id="3" name="Sisu kohatäide 2">
            <a:extLst>
              <a:ext uri="{FF2B5EF4-FFF2-40B4-BE49-F238E27FC236}">
                <a16:creationId xmlns:a16="http://schemas.microsoft.com/office/drawing/2014/main" id="{9663EB59-C323-E3B0-3066-3A360F496C62}"/>
              </a:ext>
            </a:extLst>
          </p:cNvPr>
          <p:cNvSpPr>
            <a:spLocks noGrp="1"/>
          </p:cNvSpPr>
          <p:nvPr>
            <p:ph idx="1"/>
          </p:nvPr>
        </p:nvSpPr>
        <p:spPr/>
        <p:txBody>
          <a:bodyPr/>
          <a:lstStyle/>
          <a:p>
            <a:r>
              <a:rPr lang="et-EE" noProof="0" dirty="0"/>
              <a:t>Mahuteid kasutati 30 juhul. </a:t>
            </a:r>
          </a:p>
          <a:p>
            <a:r>
              <a:rPr lang="et-EE" noProof="0" dirty="0"/>
              <a:t>14 juhul oli mahuti eesmärgiks joogivee varude tagamine, 16 juhul tagati sama mahuti abil ka tuletõrje veevarustust. </a:t>
            </a:r>
          </a:p>
          <a:p>
            <a:r>
              <a:rPr lang="et-EE" noProof="0" dirty="0"/>
              <a:t>Riskihinnangutest johtuvalt mahutitega suuri probleeme ei olnud, kuid 7 juhul olnud (ajutisi) probleeme biokile kasvuga</a:t>
            </a:r>
          </a:p>
        </p:txBody>
      </p:sp>
    </p:spTree>
    <p:extLst>
      <p:ext uri="{BB962C8B-B14F-4D97-AF65-F5344CB8AC3E}">
        <p14:creationId xmlns:p14="http://schemas.microsoft.com/office/powerpoint/2010/main" val="2156831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009CFDE-5B61-830D-6D6F-790E2412ED1D}"/>
              </a:ext>
            </a:extLst>
          </p:cNvPr>
          <p:cNvSpPr>
            <a:spLocks noGrp="1"/>
          </p:cNvSpPr>
          <p:nvPr>
            <p:ph type="title"/>
          </p:nvPr>
        </p:nvSpPr>
        <p:spPr/>
        <p:txBody>
          <a:bodyPr/>
          <a:lstStyle/>
          <a:p>
            <a:r>
              <a:rPr lang="et-EE" noProof="0" dirty="0"/>
              <a:t>Ühisveevärgid - jaotusvõrk</a:t>
            </a:r>
          </a:p>
        </p:txBody>
      </p:sp>
      <p:sp>
        <p:nvSpPr>
          <p:cNvPr id="3" name="Sisu kohatäide 2">
            <a:extLst>
              <a:ext uri="{FF2B5EF4-FFF2-40B4-BE49-F238E27FC236}">
                <a16:creationId xmlns:a16="http://schemas.microsoft.com/office/drawing/2014/main" id="{8E3F62BF-CA3C-50F0-A219-3F368BAFE7EC}"/>
              </a:ext>
            </a:extLst>
          </p:cNvPr>
          <p:cNvSpPr>
            <a:spLocks noGrp="1"/>
          </p:cNvSpPr>
          <p:nvPr>
            <p:ph idx="1"/>
          </p:nvPr>
        </p:nvSpPr>
        <p:spPr>
          <a:xfrm>
            <a:off x="457200" y="1600201"/>
            <a:ext cx="11106150" cy="1906200"/>
          </a:xfrm>
        </p:spPr>
        <p:txBody>
          <a:bodyPr>
            <a:normAutofit fontScale="55000" lnSpcReduction="20000"/>
          </a:bodyPr>
          <a:lstStyle/>
          <a:p>
            <a:r>
              <a:rPr lang="et-EE" noProof="0" dirty="0"/>
              <a:t>Ida-Virumaale on rajatud kokku 894,4 km veetorustikku, mille abil teenindatakse 126 346 klienti. </a:t>
            </a:r>
          </a:p>
          <a:p>
            <a:r>
              <a:rPr lang="et-EE" noProof="0" dirty="0"/>
              <a:t>Keskmiselt kasutavad ühisveevärgi kliendid joogivett 11 221 m</a:t>
            </a:r>
            <a:r>
              <a:rPr lang="et-EE" baseline="30000" noProof="0" dirty="0"/>
              <a:t>3</a:t>
            </a:r>
            <a:r>
              <a:rPr lang="et-EE" noProof="0" dirty="0"/>
              <a:t>/</a:t>
            </a:r>
            <a:r>
              <a:rPr lang="et-EE" noProof="0" dirty="0" err="1"/>
              <a:t>d.</a:t>
            </a:r>
            <a:r>
              <a:rPr lang="et-EE" noProof="0" dirty="0"/>
              <a:t>  </a:t>
            </a:r>
          </a:p>
          <a:p>
            <a:r>
              <a:rPr lang="et-EE" noProof="0" dirty="0"/>
              <a:t>Maakonnas on 68 veevõrku: </a:t>
            </a:r>
          </a:p>
          <a:p>
            <a:pPr lvl="1"/>
            <a:r>
              <a:rPr lang="et-EE" noProof="0" dirty="0"/>
              <a:t>27 on väiksed, kus liitunute arv jääb alla 50 ehk alla ÜVK piiri. </a:t>
            </a:r>
          </a:p>
          <a:p>
            <a:pPr lvl="1"/>
            <a:r>
              <a:rPr lang="et-EE" noProof="0" dirty="0"/>
              <a:t>Alla 500 liitunuga on 24 veevõrku, </a:t>
            </a:r>
          </a:p>
          <a:p>
            <a:pPr lvl="1"/>
            <a:r>
              <a:rPr lang="et-EE" noProof="0" dirty="0"/>
              <a:t>ülejäänud on suuremad.</a:t>
            </a:r>
          </a:p>
          <a:p>
            <a:r>
              <a:rPr lang="et-EE" noProof="0" dirty="0"/>
              <a:t>Veevõrkudesse pumbatud vee koguse järgi on alla ÜVK piiri (10 m</a:t>
            </a:r>
            <a:r>
              <a:rPr lang="et-EE" baseline="30000" noProof="0" dirty="0"/>
              <a:t>3</a:t>
            </a:r>
            <a:r>
              <a:rPr lang="et-EE" noProof="0" dirty="0"/>
              <a:t>/d) 32 veevõrku. </a:t>
            </a:r>
          </a:p>
        </p:txBody>
      </p:sp>
      <p:pic>
        <p:nvPicPr>
          <p:cNvPr id="5" name="Pilt 4">
            <a:extLst>
              <a:ext uri="{FF2B5EF4-FFF2-40B4-BE49-F238E27FC236}">
                <a16:creationId xmlns:a16="http://schemas.microsoft.com/office/drawing/2014/main" id="{5663375B-E264-F868-F9C2-91606511FEA0}"/>
              </a:ext>
            </a:extLst>
          </p:cNvPr>
          <p:cNvPicPr>
            <a:picLocks noChangeAspect="1"/>
          </p:cNvPicPr>
          <p:nvPr/>
        </p:nvPicPr>
        <p:blipFill>
          <a:blip r:embed="rId2"/>
          <a:stretch>
            <a:fillRect/>
          </a:stretch>
        </p:blipFill>
        <p:spPr>
          <a:xfrm>
            <a:off x="457200" y="3688964"/>
            <a:ext cx="2614962" cy="514591"/>
          </a:xfrm>
          <a:prstGeom prst="rect">
            <a:avLst/>
          </a:prstGeom>
        </p:spPr>
      </p:pic>
      <p:pic>
        <p:nvPicPr>
          <p:cNvPr id="7" name="Pilt 6">
            <a:extLst>
              <a:ext uri="{FF2B5EF4-FFF2-40B4-BE49-F238E27FC236}">
                <a16:creationId xmlns:a16="http://schemas.microsoft.com/office/drawing/2014/main" id="{41A60C09-72D4-8568-BA85-67E385CA29E3}"/>
              </a:ext>
            </a:extLst>
          </p:cNvPr>
          <p:cNvPicPr>
            <a:picLocks noChangeAspect="1"/>
          </p:cNvPicPr>
          <p:nvPr/>
        </p:nvPicPr>
        <p:blipFill>
          <a:blip r:embed="rId3"/>
          <a:stretch>
            <a:fillRect/>
          </a:stretch>
        </p:blipFill>
        <p:spPr>
          <a:xfrm>
            <a:off x="3310618" y="3688964"/>
            <a:ext cx="3529382" cy="543547"/>
          </a:xfrm>
          <a:prstGeom prst="rect">
            <a:avLst/>
          </a:prstGeom>
        </p:spPr>
      </p:pic>
      <p:pic>
        <p:nvPicPr>
          <p:cNvPr id="9" name="Pilt 8">
            <a:extLst>
              <a:ext uri="{FF2B5EF4-FFF2-40B4-BE49-F238E27FC236}">
                <a16:creationId xmlns:a16="http://schemas.microsoft.com/office/drawing/2014/main" id="{32CE6D4C-3E28-BB39-DAA9-88B3F5D53554}"/>
              </a:ext>
            </a:extLst>
          </p:cNvPr>
          <p:cNvPicPr>
            <a:picLocks noChangeAspect="1"/>
          </p:cNvPicPr>
          <p:nvPr/>
        </p:nvPicPr>
        <p:blipFill>
          <a:blip r:embed="rId4"/>
          <a:stretch>
            <a:fillRect/>
          </a:stretch>
        </p:blipFill>
        <p:spPr>
          <a:xfrm>
            <a:off x="4355984" y="4667792"/>
            <a:ext cx="3308582" cy="1077613"/>
          </a:xfrm>
          <a:prstGeom prst="rect">
            <a:avLst/>
          </a:prstGeom>
        </p:spPr>
      </p:pic>
      <p:pic>
        <p:nvPicPr>
          <p:cNvPr id="11" name="Pilt 10">
            <a:extLst>
              <a:ext uri="{FF2B5EF4-FFF2-40B4-BE49-F238E27FC236}">
                <a16:creationId xmlns:a16="http://schemas.microsoft.com/office/drawing/2014/main" id="{A9D356FF-AC65-31D2-DC52-D07E230BD44A}"/>
              </a:ext>
            </a:extLst>
          </p:cNvPr>
          <p:cNvPicPr>
            <a:picLocks noChangeAspect="1"/>
          </p:cNvPicPr>
          <p:nvPr/>
        </p:nvPicPr>
        <p:blipFill>
          <a:blip r:embed="rId5"/>
          <a:stretch>
            <a:fillRect/>
          </a:stretch>
        </p:blipFill>
        <p:spPr>
          <a:xfrm>
            <a:off x="457200" y="4667792"/>
            <a:ext cx="3622982" cy="1180014"/>
          </a:xfrm>
          <a:prstGeom prst="rect">
            <a:avLst/>
          </a:prstGeom>
        </p:spPr>
      </p:pic>
      <p:pic>
        <p:nvPicPr>
          <p:cNvPr id="13" name="Pilt 12">
            <a:extLst>
              <a:ext uri="{FF2B5EF4-FFF2-40B4-BE49-F238E27FC236}">
                <a16:creationId xmlns:a16="http://schemas.microsoft.com/office/drawing/2014/main" id="{5C40E614-77FF-58BB-4A7F-181F89584FCA}"/>
              </a:ext>
            </a:extLst>
          </p:cNvPr>
          <p:cNvPicPr>
            <a:picLocks noChangeAspect="1"/>
          </p:cNvPicPr>
          <p:nvPr/>
        </p:nvPicPr>
        <p:blipFill>
          <a:blip r:embed="rId6"/>
          <a:stretch>
            <a:fillRect/>
          </a:stretch>
        </p:blipFill>
        <p:spPr>
          <a:xfrm>
            <a:off x="7086899" y="3628011"/>
            <a:ext cx="4476451" cy="918171"/>
          </a:xfrm>
          <a:prstGeom prst="rect">
            <a:avLst/>
          </a:prstGeom>
        </p:spPr>
      </p:pic>
    </p:spTree>
    <p:extLst>
      <p:ext uri="{BB962C8B-B14F-4D97-AF65-F5344CB8AC3E}">
        <p14:creationId xmlns:p14="http://schemas.microsoft.com/office/powerpoint/2010/main" val="1286149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3B6FFD2-C2F5-9154-76FC-0292EC2AC8C6}"/>
              </a:ext>
            </a:extLst>
          </p:cNvPr>
          <p:cNvSpPr>
            <a:spLocks noGrp="1"/>
          </p:cNvSpPr>
          <p:nvPr>
            <p:ph type="title"/>
          </p:nvPr>
        </p:nvSpPr>
        <p:spPr/>
        <p:txBody>
          <a:bodyPr/>
          <a:lstStyle/>
          <a:p>
            <a:r>
              <a:rPr lang="et-EE" noProof="0" dirty="0"/>
              <a:t>Ühisveevärgid - jaotusvõrk</a:t>
            </a:r>
          </a:p>
        </p:txBody>
      </p:sp>
      <p:sp>
        <p:nvSpPr>
          <p:cNvPr id="3" name="Sisu kohatäide 2">
            <a:extLst>
              <a:ext uri="{FF2B5EF4-FFF2-40B4-BE49-F238E27FC236}">
                <a16:creationId xmlns:a16="http://schemas.microsoft.com/office/drawing/2014/main" id="{E81EAA44-5045-65CA-D5B6-A1211204DA54}"/>
              </a:ext>
            </a:extLst>
          </p:cNvPr>
          <p:cNvSpPr>
            <a:spLocks noGrp="1"/>
          </p:cNvSpPr>
          <p:nvPr>
            <p:ph idx="1"/>
          </p:nvPr>
        </p:nvSpPr>
        <p:spPr>
          <a:xfrm>
            <a:off x="457200" y="1600200"/>
            <a:ext cx="7801200" cy="4525963"/>
          </a:xfrm>
        </p:spPr>
        <p:txBody>
          <a:bodyPr/>
          <a:lstStyle/>
          <a:p>
            <a:r>
              <a:rPr lang="et-EE" noProof="0" dirty="0"/>
              <a:t>Arvestamata vee hulk varieerub suuresti - 2% kuni 94%</a:t>
            </a:r>
          </a:p>
          <a:p>
            <a:pPr lvl="1"/>
            <a:r>
              <a:rPr lang="et-EE" noProof="0" dirty="0"/>
              <a:t>suur hulk kliente tarbivad ühisveevärgi vett tasuta- Varesmetsa, Viivikonna, </a:t>
            </a:r>
            <a:r>
              <a:rPr lang="et-EE" noProof="0" dirty="0" err="1"/>
              <a:t>Sirgala</a:t>
            </a:r>
            <a:endParaRPr lang="et-EE" noProof="0" dirty="0"/>
          </a:p>
          <a:p>
            <a:r>
              <a:rPr lang="et-EE" noProof="0" dirty="0"/>
              <a:t>Riskihinnangute põhjal olukord siiski küllaltki hea</a:t>
            </a:r>
          </a:p>
          <a:p>
            <a:pPr lvl="1"/>
            <a:r>
              <a:rPr lang="et-EE" noProof="0" dirty="0"/>
              <a:t>Ajutised veevõrgud!</a:t>
            </a:r>
          </a:p>
          <a:p>
            <a:pPr lvl="1"/>
            <a:r>
              <a:rPr lang="et-EE" noProof="0" dirty="0"/>
              <a:t>Soonurme joogiveest on leitud </a:t>
            </a:r>
            <a:r>
              <a:rPr lang="et-EE" i="1" noProof="0" dirty="0"/>
              <a:t>coli</a:t>
            </a:r>
            <a:r>
              <a:rPr lang="et-EE" noProof="0" dirty="0"/>
              <a:t>-laadseid, veekadu on suur ning esineb olulisi rõhu kõikumisi</a:t>
            </a:r>
          </a:p>
          <a:p>
            <a:pPr lvl="1"/>
            <a:endParaRPr lang="et-EE" noProof="0" dirty="0"/>
          </a:p>
          <a:p>
            <a:endParaRPr lang="et-EE" noProof="0" dirty="0"/>
          </a:p>
        </p:txBody>
      </p:sp>
      <p:pic>
        <p:nvPicPr>
          <p:cNvPr id="5" name="Pilt 4">
            <a:extLst>
              <a:ext uri="{FF2B5EF4-FFF2-40B4-BE49-F238E27FC236}">
                <a16:creationId xmlns:a16="http://schemas.microsoft.com/office/drawing/2014/main" id="{411D51C5-F738-A2A7-66AF-B5C1F12F6810}"/>
              </a:ext>
            </a:extLst>
          </p:cNvPr>
          <p:cNvPicPr>
            <a:picLocks noChangeAspect="1"/>
          </p:cNvPicPr>
          <p:nvPr/>
        </p:nvPicPr>
        <p:blipFill>
          <a:blip r:embed="rId2"/>
          <a:stretch>
            <a:fillRect/>
          </a:stretch>
        </p:blipFill>
        <p:spPr>
          <a:xfrm>
            <a:off x="8356800" y="1417638"/>
            <a:ext cx="3556800" cy="2667600"/>
          </a:xfrm>
          <a:prstGeom prst="rect">
            <a:avLst/>
          </a:prstGeom>
        </p:spPr>
      </p:pic>
    </p:spTree>
    <p:extLst>
      <p:ext uri="{BB962C8B-B14F-4D97-AF65-F5344CB8AC3E}">
        <p14:creationId xmlns:p14="http://schemas.microsoft.com/office/powerpoint/2010/main" val="2402977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274DE2E-B352-AD72-E80C-782682E0A0B6}"/>
              </a:ext>
            </a:extLst>
          </p:cNvPr>
          <p:cNvSpPr>
            <a:spLocks noGrp="1"/>
          </p:cNvSpPr>
          <p:nvPr>
            <p:ph type="title"/>
          </p:nvPr>
        </p:nvSpPr>
        <p:spPr/>
        <p:txBody>
          <a:bodyPr/>
          <a:lstStyle/>
          <a:p>
            <a:r>
              <a:rPr lang="et-EE" noProof="0" dirty="0"/>
              <a:t>Ühisveevärkide joogivee kvaliteet</a:t>
            </a:r>
          </a:p>
        </p:txBody>
      </p:sp>
      <p:sp>
        <p:nvSpPr>
          <p:cNvPr id="3" name="Sisu kohatäide 2">
            <a:extLst>
              <a:ext uri="{FF2B5EF4-FFF2-40B4-BE49-F238E27FC236}">
                <a16:creationId xmlns:a16="http://schemas.microsoft.com/office/drawing/2014/main" id="{88849074-3FD1-9D23-D05A-558ADF63C59B}"/>
              </a:ext>
            </a:extLst>
          </p:cNvPr>
          <p:cNvSpPr>
            <a:spLocks noGrp="1"/>
          </p:cNvSpPr>
          <p:nvPr>
            <p:ph idx="1"/>
          </p:nvPr>
        </p:nvSpPr>
        <p:spPr>
          <a:xfrm>
            <a:off x="457200" y="4190400"/>
            <a:ext cx="11106150" cy="1935763"/>
          </a:xfrm>
        </p:spPr>
        <p:txBody>
          <a:bodyPr/>
          <a:lstStyle/>
          <a:p>
            <a:r>
              <a:rPr lang="et-EE" noProof="0" dirty="0"/>
              <a:t>14 veevärgis pole vaadeldud perioodil (2016-2025) kordagi joogivee kvaliteediga probleeme esinenud</a:t>
            </a:r>
          </a:p>
          <a:p>
            <a:r>
              <a:rPr lang="et-EE" noProof="0" dirty="0"/>
              <a:t>34 veevärgi puhul on eri ohtude  kombinatsioonis võimalik risk (riskihinnang ≥ 3,0) tarbija tervisele pigem oluline</a:t>
            </a:r>
          </a:p>
        </p:txBody>
      </p:sp>
      <p:pic>
        <p:nvPicPr>
          <p:cNvPr id="4" name="Pilt 3">
            <a:extLst>
              <a:ext uri="{FF2B5EF4-FFF2-40B4-BE49-F238E27FC236}">
                <a16:creationId xmlns:a16="http://schemas.microsoft.com/office/drawing/2014/main" id="{85D5E383-FFCA-0560-C672-8BD44A7C36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2528" y="1417638"/>
            <a:ext cx="5055889" cy="2441562"/>
          </a:xfrm>
          <a:prstGeom prst="rect">
            <a:avLst/>
          </a:prstGeom>
          <a:noFill/>
          <a:ln>
            <a:noFill/>
          </a:ln>
        </p:spPr>
      </p:pic>
      <p:pic>
        <p:nvPicPr>
          <p:cNvPr id="6" name="Pilt 5">
            <a:extLst>
              <a:ext uri="{FF2B5EF4-FFF2-40B4-BE49-F238E27FC236}">
                <a16:creationId xmlns:a16="http://schemas.microsoft.com/office/drawing/2014/main" id="{418BB35B-DD3C-C87C-C100-20A687A6331A}"/>
              </a:ext>
            </a:extLst>
          </p:cNvPr>
          <p:cNvPicPr>
            <a:picLocks noChangeAspect="1"/>
          </p:cNvPicPr>
          <p:nvPr/>
        </p:nvPicPr>
        <p:blipFill>
          <a:blip r:embed="rId3"/>
          <a:stretch>
            <a:fillRect/>
          </a:stretch>
        </p:blipFill>
        <p:spPr>
          <a:xfrm>
            <a:off x="6010275" y="1676562"/>
            <a:ext cx="5759196" cy="2513838"/>
          </a:xfrm>
          <a:prstGeom prst="rect">
            <a:avLst/>
          </a:prstGeom>
        </p:spPr>
      </p:pic>
    </p:spTree>
    <p:extLst>
      <p:ext uri="{BB962C8B-B14F-4D97-AF65-F5344CB8AC3E}">
        <p14:creationId xmlns:p14="http://schemas.microsoft.com/office/powerpoint/2010/main" val="3535396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4844038-5CF4-C03C-F1E7-6EA5BA00E2DB}"/>
              </a:ext>
            </a:extLst>
          </p:cNvPr>
          <p:cNvSpPr>
            <a:spLocks noGrp="1"/>
          </p:cNvSpPr>
          <p:nvPr>
            <p:ph type="title"/>
          </p:nvPr>
        </p:nvSpPr>
        <p:spPr>
          <a:xfrm>
            <a:off x="413657" y="404813"/>
            <a:ext cx="9361713" cy="1012825"/>
          </a:xfrm>
        </p:spPr>
        <p:txBody>
          <a:bodyPr>
            <a:normAutofit/>
          </a:bodyPr>
          <a:lstStyle/>
          <a:p>
            <a:r>
              <a:rPr lang="et-EE" noProof="0" dirty="0"/>
              <a:t>Taristu turvalisus</a:t>
            </a:r>
          </a:p>
        </p:txBody>
      </p:sp>
      <p:pic>
        <p:nvPicPr>
          <p:cNvPr id="6" name="Sisu kohatäide 5">
            <a:extLst>
              <a:ext uri="{FF2B5EF4-FFF2-40B4-BE49-F238E27FC236}">
                <a16:creationId xmlns:a16="http://schemas.microsoft.com/office/drawing/2014/main" id="{7952ED8C-5689-91DB-3101-E83A60EB330F}"/>
              </a:ext>
            </a:extLst>
          </p:cNvPr>
          <p:cNvPicPr>
            <a:picLocks noGrp="1" noChangeAspect="1"/>
          </p:cNvPicPr>
          <p:nvPr>
            <p:ph idx="1"/>
          </p:nvPr>
        </p:nvPicPr>
        <p:blipFill>
          <a:blip r:embed="rId2"/>
          <a:stretch>
            <a:fillRect/>
          </a:stretch>
        </p:blipFill>
        <p:spPr>
          <a:xfrm>
            <a:off x="5798457" y="775604"/>
            <a:ext cx="5443200" cy="5778809"/>
          </a:xfrm>
          <a:prstGeom prst="rect">
            <a:avLst/>
          </a:prstGeom>
        </p:spPr>
      </p:pic>
      <p:graphicFrame>
        <p:nvGraphicFramePr>
          <p:cNvPr id="4" name="Diagramm 3">
            <a:extLst>
              <a:ext uri="{FF2B5EF4-FFF2-40B4-BE49-F238E27FC236}">
                <a16:creationId xmlns:a16="http://schemas.microsoft.com/office/drawing/2014/main" id="{69876495-5089-CA26-5342-0CEEFF79FDB5}"/>
              </a:ext>
            </a:extLst>
          </p:cNvPr>
          <p:cNvGraphicFramePr/>
          <p:nvPr>
            <p:extLst>
              <p:ext uri="{D42A27DB-BD31-4B8C-83A1-F6EECF244321}">
                <p14:modId xmlns:p14="http://schemas.microsoft.com/office/powerpoint/2010/main" val="335476175"/>
              </p:ext>
            </p:extLst>
          </p:nvPr>
        </p:nvGraphicFramePr>
        <p:xfrm>
          <a:off x="596057" y="1750743"/>
          <a:ext cx="4267200" cy="26186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53073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49AA249-A85A-79F9-2E13-15655661D8CB}"/>
              </a:ext>
            </a:extLst>
          </p:cNvPr>
          <p:cNvSpPr>
            <a:spLocks noGrp="1"/>
          </p:cNvSpPr>
          <p:nvPr>
            <p:ph type="title"/>
          </p:nvPr>
        </p:nvSpPr>
        <p:spPr/>
        <p:txBody>
          <a:bodyPr/>
          <a:lstStyle/>
          <a:p>
            <a:r>
              <a:rPr lang="et-EE" dirty="0"/>
              <a:t>Vee-ettevõtete valmisolek</a:t>
            </a:r>
            <a:endParaRPr lang="en-US" dirty="0"/>
          </a:p>
        </p:txBody>
      </p:sp>
      <p:sp>
        <p:nvSpPr>
          <p:cNvPr id="3" name="Sisu kohatäide 2">
            <a:extLst>
              <a:ext uri="{FF2B5EF4-FFF2-40B4-BE49-F238E27FC236}">
                <a16:creationId xmlns:a16="http://schemas.microsoft.com/office/drawing/2014/main" id="{B0B3F1A5-6A23-7C31-1AD4-4638BEF100FF}"/>
              </a:ext>
            </a:extLst>
          </p:cNvPr>
          <p:cNvSpPr>
            <a:spLocks noGrp="1"/>
          </p:cNvSpPr>
          <p:nvPr>
            <p:ph idx="1"/>
          </p:nvPr>
        </p:nvSpPr>
        <p:spPr/>
        <p:txBody>
          <a:bodyPr/>
          <a:lstStyle/>
          <a:p>
            <a:r>
              <a:rPr lang="et-EE" dirty="0"/>
              <a:t>Vee-ettevõtetes on üldjoones kriisisituatsiooniks valmisoleku, turvalisuse tagamise, personali pädevuse ning kvaliteedi tagamisega kõik korras</a:t>
            </a:r>
          </a:p>
          <a:p>
            <a:r>
              <a:rPr lang="et-EE" dirty="0"/>
              <a:t>Probleemsemad on korteri- ja aiandusühistud, kus puudub kvalifitseeritud personal ning valmisolek kriisisituatsioonidega toimetulekuks</a:t>
            </a:r>
            <a:endParaRPr lang="en-US" dirty="0"/>
          </a:p>
        </p:txBody>
      </p:sp>
    </p:spTree>
    <p:extLst>
      <p:ext uri="{BB962C8B-B14F-4D97-AF65-F5344CB8AC3E}">
        <p14:creationId xmlns:p14="http://schemas.microsoft.com/office/powerpoint/2010/main" val="2862783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EB52FC3A-931F-3BF7-3263-223BB7DE41FF}"/>
              </a:ext>
            </a:extLst>
          </p:cNvPr>
          <p:cNvSpPr>
            <a:spLocks noGrp="1"/>
          </p:cNvSpPr>
          <p:nvPr>
            <p:ph type="title"/>
          </p:nvPr>
        </p:nvSpPr>
        <p:spPr/>
        <p:txBody>
          <a:bodyPr/>
          <a:lstStyle/>
          <a:p>
            <a:r>
              <a:rPr lang="et-EE" noProof="0" dirty="0"/>
              <a:t>Investeerimisplaanid ÜVK AK-de järgi</a:t>
            </a:r>
          </a:p>
        </p:txBody>
      </p:sp>
      <p:sp>
        <p:nvSpPr>
          <p:cNvPr id="3" name="Sisu kohatäide 2">
            <a:extLst>
              <a:ext uri="{FF2B5EF4-FFF2-40B4-BE49-F238E27FC236}">
                <a16:creationId xmlns:a16="http://schemas.microsoft.com/office/drawing/2014/main" id="{1A286200-404E-7615-A4D3-77047B0651F1}"/>
              </a:ext>
            </a:extLst>
          </p:cNvPr>
          <p:cNvSpPr>
            <a:spLocks noGrp="1"/>
          </p:cNvSpPr>
          <p:nvPr>
            <p:ph idx="1"/>
          </p:nvPr>
        </p:nvSpPr>
        <p:spPr/>
        <p:txBody>
          <a:bodyPr/>
          <a:lstStyle/>
          <a:p>
            <a:r>
              <a:rPr lang="et-EE" noProof="0" dirty="0"/>
              <a:t>Kokku on Ida-Virumaal ÜVVK arengukavade alusel plaanis lähiaastatel kulutada ühisveevärgi investeeringuteks 17,2 </a:t>
            </a:r>
            <a:r>
              <a:rPr lang="et-EE" noProof="0" dirty="0" err="1"/>
              <a:t>milonit</a:t>
            </a:r>
            <a:r>
              <a:rPr lang="et-EE" noProof="0" dirty="0"/>
              <a:t> eurot, sh:</a:t>
            </a:r>
          </a:p>
          <a:p>
            <a:pPr lvl="1"/>
            <a:r>
              <a:rPr lang="et-EE" noProof="0" dirty="0"/>
              <a:t>luua ÜV tarbimise võimalus 916 uuele kliendile;</a:t>
            </a:r>
          </a:p>
          <a:p>
            <a:pPr lvl="1"/>
            <a:r>
              <a:rPr lang="et-EE" noProof="0" dirty="0"/>
              <a:t>rekonstrueerida 20,5 km torustikku, 26 veehaaret ja kaks veetöötlusjaama;</a:t>
            </a:r>
          </a:p>
          <a:p>
            <a:pPr lvl="1"/>
            <a:r>
              <a:rPr lang="et-EE" noProof="0" dirty="0"/>
              <a:t>rajada 37,2 km torustikku, 8 veehaaret ning viis veetöötlusjaama;</a:t>
            </a:r>
          </a:p>
          <a:p>
            <a:pPr lvl="1"/>
            <a:r>
              <a:rPr lang="et-EE" noProof="0" dirty="0"/>
              <a:t>paigaldada kahele joogiveepumplale päikesepaneelid ja salvestid ning osta kolm generaatorit.</a:t>
            </a:r>
          </a:p>
          <a:p>
            <a:r>
              <a:rPr lang="et-EE" noProof="0" dirty="0"/>
              <a:t>Narva ning Kohtla-Järve linnade ÜVVK AK-d olid vananenud ja nende kohta andmed paraku puuduvad</a:t>
            </a:r>
          </a:p>
        </p:txBody>
      </p:sp>
    </p:spTree>
    <p:extLst>
      <p:ext uri="{BB962C8B-B14F-4D97-AF65-F5344CB8AC3E}">
        <p14:creationId xmlns:p14="http://schemas.microsoft.com/office/powerpoint/2010/main" val="1084262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495A3C2-48D9-8D7A-A0DC-283BF96A9F39}"/>
              </a:ext>
            </a:extLst>
          </p:cNvPr>
          <p:cNvSpPr>
            <a:spLocks noGrp="1"/>
          </p:cNvSpPr>
          <p:nvPr>
            <p:ph type="title"/>
          </p:nvPr>
        </p:nvSpPr>
        <p:spPr/>
        <p:txBody>
          <a:bodyPr/>
          <a:lstStyle/>
          <a:p>
            <a:r>
              <a:rPr lang="et-EE" noProof="0" dirty="0"/>
              <a:t>Omaveevärgid</a:t>
            </a:r>
          </a:p>
        </p:txBody>
      </p:sp>
      <p:sp>
        <p:nvSpPr>
          <p:cNvPr id="3" name="Sisu kohatäide 2">
            <a:extLst>
              <a:ext uri="{FF2B5EF4-FFF2-40B4-BE49-F238E27FC236}">
                <a16:creationId xmlns:a16="http://schemas.microsoft.com/office/drawing/2014/main" id="{27050402-1D8C-7632-C5A0-A02F422E8A8F}"/>
              </a:ext>
            </a:extLst>
          </p:cNvPr>
          <p:cNvSpPr>
            <a:spLocks noGrp="1"/>
          </p:cNvSpPr>
          <p:nvPr>
            <p:ph idx="1"/>
          </p:nvPr>
        </p:nvSpPr>
        <p:spPr/>
        <p:txBody>
          <a:bodyPr/>
          <a:lstStyle/>
          <a:p>
            <a:r>
              <a:rPr lang="et-EE" noProof="0" dirty="0"/>
              <a:t>Töö käigus koguti andmeid 98 omaveevärgi (65 puurkaevu ja 33 salvkaevu) kohta, </a:t>
            </a:r>
          </a:p>
          <a:p>
            <a:pPr lvl="1"/>
            <a:r>
              <a:rPr lang="et-EE" noProof="0" dirty="0"/>
              <a:t> 18 juhul aiandusühistute territooriumitel ning varustasid piirkonna elanikke joogi- ning kastmiseveega. </a:t>
            </a:r>
          </a:p>
          <a:p>
            <a:endParaRPr lang="et-EE" noProof="0" dirty="0"/>
          </a:p>
        </p:txBody>
      </p:sp>
    </p:spTree>
    <p:extLst>
      <p:ext uri="{BB962C8B-B14F-4D97-AF65-F5344CB8AC3E}">
        <p14:creationId xmlns:p14="http://schemas.microsoft.com/office/powerpoint/2010/main" val="788442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0EAD79F3-D681-2C39-E59C-7D17BA8A6E8E}"/>
              </a:ext>
            </a:extLst>
          </p:cNvPr>
          <p:cNvSpPr>
            <a:spLocks noGrp="1"/>
          </p:cNvSpPr>
          <p:nvPr>
            <p:ph type="title"/>
          </p:nvPr>
        </p:nvSpPr>
        <p:spPr/>
        <p:txBody>
          <a:bodyPr/>
          <a:lstStyle/>
          <a:p>
            <a:r>
              <a:rPr lang="et-EE" noProof="0" dirty="0"/>
              <a:t>OV – kaevude seisukord</a:t>
            </a:r>
          </a:p>
        </p:txBody>
      </p:sp>
      <p:sp>
        <p:nvSpPr>
          <p:cNvPr id="3" name="Sisu kohatäide 2">
            <a:extLst>
              <a:ext uri="{FF2B5EF4-FFF2-40B4-BE49-F238E27FC236}">
                <a16:creationId xmlns:a16="http://schemas.microsoft.com/office/drawing/2014/main" id="{58565271-A5EA-5C91-38BF-429E527D0F9D}"/>
              </a:ext>
            </a:extLst>
          </p:cNvPr>
          <p:cNvSpPr>
            <a:spLocks noGrp="1"/>
          </p:cNvSpPr>
          <p:nvPr>
            <p:ph idx="1"/>
          </p:nvPr>
        </p:nvSpPr>
        <p:spPr>
          <a:xfrm>
            <a:off x="738000" y="1584000"/>
            <a:ext cx="5230800" cy="4484563"/>
          </a:xfrm>
        </p:spPr>
        <p:txBody>
          <a:bodyPr/>
          <a:lstStyle/>
          <a:p>
            <a:r>
              <a:rPr lang="et-EE" noProof="0" dirty="0"/>
              <a:t>Salvkaevudest vastas taristuministri määruse nr 25 nõuetele vaid 12%.</a:t>
            </a:r>
          </a:p>
          <a:p>
            <a:endParaRPr lang="et-EE" noProof="0" dirty="0"/>
          </a:p>
          <a:p>
            <a:endParaRPr lang="et-EE" noProof="0" dirty="0"/>
          </a:p>
          <a:p>
            <a:endParaRPr lang="et-EE" noProof="0" dirty="0"/>
          </a:p>
          <a:p>
            <a:r>
              <a:rPr lang="et-EE" noProof="0" dirty="0"/>
              <a:t>Puurkaevudest vastas taristuministri määruse nr 25 nõuetele konstruktsioonide osas 63%. </a:t>
            </a:r>
          </a:p>
        </p:txBody>
      </p:sp>
      <p:graphicFrame>
        <p:nvGraphicFramePr>
          <p:cNvPr id="4" name="Diagramm 3">
            <a:extLst>
              <a:ext uri="{FF2B5EF4-FFF2-40B4-BE49-F238E27FC236}">
                <a16:creationId xmlns:a16="http://schemas.microsoft.com/office/drawing/2014/main" id="{13813366-502F-A4D0-BB24-34D5113132FB}"/>
              </a:ext>
            </a:extLst>
          </p:cNvPr>
          <p:cNvGraphicFramePr/>
          <p:nvPr>
            <p:extLst>
              <p:ext uri="{D42A27DB-BD31-4B8C-83A1-F6EECF244321}">
                <p14:modId xmlns:p14="http://schemas.microsoft.com/office/powerpoint/2010/main" val="2364467436"/>
              </p:ext>
            </p:extLst>
          </p:nvPr>
        </p:nvGraphicFramePr>
        <p:xfrm>
          <a:off x="6223202" y="1343025"/>
          <a:ext cx="5267325" cy="20859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Diagramm 4">
            <a:extLst>
              <a:ext uri="{FF2B5EF4-FFF2-40B4-BE49-F238E27FC236}">
                <a16:creationId xmlns:a16="http://schemas.microsoft.com/office/drawing/2014/main" id="{EB5AEB69-C931-5B4C-5DE8-25B41A4C0762}"/>
              </a:ext>
            </a:extLst>
          </p:cNvPr>
          <p:cNvGraphicFramePr/>
          <p:nvPr>
            <p:extLst>
              <p:ext uri="{D42A27DB-BD31-4B8C-83A1-F6EECF244321}">
                <p14:modId xmlns:p14="http://schemas.microsoft.com/office/powerpoint/2010/main" val="4279380485"/>
              </p:ext>
            </p:extLst>
          </p:nvPr>
        </p:nvGraphicFramePr>
        <p:xfrm>
          <a:off x="5917762" y="4115938"/>
          <a:ext cx="5324475" cy="1952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74615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FCD203A9-915F-753D-41EF-8BB686F48907}"/>
              </a:ext>
            </a:extLst>
          </p:cNvPr>
          <p:cNvSpPr>
            <a:spLocks noGrp="1"/>
          </p:cNvSpPr>
          <p:nvPr>
            <p:ph type="title"/>
          </p:nvPr>
        </p:nvSpPr>
        <p:spPr/>
        <p:txBody>
          <a:bodyPr/>
          <a:lstStyle/>
          <a:p>
            <a:r>
              <a:rPr lang="et-EE" noProof="0" dirty="0"/>
              <a:t>OV veevõtt</a:t>
            </a:r>
          </a:p>
        </p:txBody>
      </p:sp>
      <p:sp>
        <p:nvSpPr>
          <p:cNvPr id="3" name="Sisu kohatäide 2">
            <a:extLst>
              <a:ext uri="{FF2B5EF4-FFF2-40B4-BE49-F238E27FC236}">
                <a16:creationId xmlns:a16="http://schemas.microsoft.com/office/drawing/2014/main" id="{BFFEEB5B-0965-878D-D8C9-4BA0B21E2EBE}"/>
              </a:ext>
            </a:extLst>
          </p:cNvPr>
          <p:cNvSpPr>
            <a:spLocks noGrp="1"/>
          </p:cNvSpPr>
          <p:nvPr>
            <p:ph idx="1"/>
          </p:nvPr>
        </p:nvSpPr>
        <p:spPr/>
        <p:txBody>
          <a:bodyPr/>
          <a:lstStyle/>
          <a:p>
            <a:r>
              <a:rPr lang="et-EE" noProof="0" dirty="0"/>
              <a:t>Kõige levinum on veevõtt kaevust sukelpumba (58 %) või veeautomaadi (19%) abil. </a:t>
            </a:r>
          </a:p>
          <a:p>
            <a:r>
              <a:rPr lang="et-EE" noProof="0" dirty="0"/>
              <a:t>Ilma elektrita on vett võimalik saada 19% kaevudest, sel juhul ammutatakse vett kas käsitsi, käsipumba või vinna abil. </a:t>
            </a:r>
          </a:p>
          <a:p>
            <a:r>
              <a:rPr lang="et-EE" noProof="0" dirty="0"/>
              <a:t>Veevarustusega oli tehnilisi probleeme 7 majapidamises, kusjuures levinumad hädad olid seotud torustiku korrodeerumise või külmumisega.</a:t>
            </a:r>
          </a:p>
          <a:p>
            <a:endParaRPr lang="et-EE" noProof="0" dirty="0"/>
          </a:p>
        </p:txBody>
      </p:sp>
    </p:spTree>
    <p:extLst>
      <p:ext uri="{BB962C8B-B14F-4D97-AF65-F5344CB8AC3E}">
        <p14:creationId xmlns:p14="http://schemas.microsoft.com/office/powerpoint/2010/main" val="1356395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480B96D-BEF8-EA63-4D5D-975E87C7DFA5}"/>
              </a:ext>
            </a:extLst>
          </p:cNvPr>
          <p:cNvSpPr>
            <a:spLocks noGrp="1"/>
          </p:cNvSpPr>
          <p:nvPr>
            <p:ph type="title"/>
          </p:nvPr>
        </p:nvSpPr>
        <p:spPr/>
        <p:txBody>
          <a:bodyPr/>
          <a:lstStyle/>
          <a:p>
            <a:r>
              <a:rPr lang="et-EE" noProof="0" dirty="0"/>
              <a:t>OV veetöötlus </a:t>
            </a:r>
          </a:p>
        </p:txBody>
      </p:sp>
      <p:sp>
        <p:nvSpPr>
          <p:cNvPr id="3" name="Sisu kohatäide 2">
            <a:extLst>
              <a:ext uri="{FF2B5EF4-FFF2-40B4-BE49-F238E27FC236}">
                <a16:creationId xmlns:a16="http://schemas.microsoft.com/office/drawing/2014/main" id="{3D88E0AF-2F1F-52DD-B616-F55375B082E6}"/>
              </a:ext>
            </a:extLst>
          </p:cNvPr>
          <p:cNvSpPr>
            <a:spLocks noGrp="1"/>
          </p:cNvSpPr>
          <p:nvPr>
            <p:ph idx="1"/>
          </p:nvPr>
        </p:nvSpPr>
        <p:spPr>
          <a:xfrm>
            <a:off x="457200" y="1600201"/>
            <a:ext cx="6692400" cy="1012826"/>
          </a:xfrm>
        </p:spPr>
        <p:txBody>
          <a:bodyPr/>
          <a:lstStyle/>
          <a:p>
            <a:r>
              <a:rPr lang="et-EE" noProof="0" dirty="0"/>
              <a:t>Veetöötlusseadmeid kasutati ligi pooltes (47 %) külastatud omaveevärkides</a:t>
            </a:r>
          </a:p>
          <a:p>
            <a:endParaRPr lang="et-EE" noProof="0" dirty="0"/>
          </a:p>
        </p:txBody>
      </p:sp>
      <p:graphicFrame>
        <p:nvGraphicFramePr>
          <p:cNvPr id="5" name="Diagramm 4">
            <a:extLst>
              <a:ext uri="{FF2B5EF4-FFF2-40B4-BE49-F238E27FC236}">
                <a16:creationId xmlns:a16="http://schemas.microsoft.com/office/drawing/2014/main" id="{8C45E972-EF78-5FD9-D19E-45640B886E6B}"/>
              </a:ext>
            </a:extLst>
          </p:cNvPr>
          <p:cNvGraphicFramePr/>
          <p:nvPr>
            <p:extLst>
              <p:ext uri="{D42A27DB-BD31-4B8C-83A1-F6EECF244321}">
                <p14:modId xmlns:p14="http://schemas.microsoft.com/office/powerpoint/2010/main" val="1756963686"/>
              </p:ext>
            </p:extLst>
          </p:nvPr>
        </p:nvGraphicFramePr>
        <p:xfrm>
          <a:off x="2080800" y="2795590"/>
          <a:ext cx="5968800" cy="31588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23180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02BB51A-2249-EAEC-CEB1-075C9182705B}"/>
              </a:ext>
            </a:extLst>
          </p:cNvPr>
          <p:cNvSpPr>
            <a:spLocks noGrp="1"/>
          </p:cNvSpPr>
          <p:nvPr>
            <p:ph type="title"/>
          </p:nvPr>
        </p:nvSpPr>
        <p:spPr/>
        <p:txBody>
          <a:bodyPr/>
          <a:lstStyle/>
          <a:p>
            <a:r>
              <a:rPr lang="et-EE" noProof="0" dirty="0"/>
              <a:t>OV joogivee kvaliteet</a:t>
            </a:r>
          </a:p>
        </p:txBody>
      </p:sp>
      <p:sp>
        <p:nvSpPr>
          <p:cNvPr id="3" name="Sisu kohatäide 2">
            <a:extLst>
              <a:ext uri="{FF2B5EF4-FFF2-40B4-BE49-F238E27FC236}">
                <a16:creationId xmlns:a16="http://schemas.microsoft.com/office/drawing/2014/main" id="{166D7D72-26FA-28D5-301E-B9FB9DBCCA07}"/>
              </a:ext>
            </a:extLst>
          </p:cNvPr>
          <p:cNvSpPr>
            <a:spLocks noGrp="1"/>
          </p:cNvSpPr>
          <p:nvPr>
            <p:ph idx="1"/>
          </p:nvPr>
        </p:nvSpPr>
        <p:spPr>
          <a:xfrm>
            <a:off x="457200" y="1600200"/>
            <a:ext cx="11106150" cy="1828799"/>
          </a:xfrm>
        </p:spPr>
        <p:txBody>
          <a:bodyPr/>
          <a:lstStyle/>
          <a:p>
            <a:r>
              <a:rPr lang="et-EE" noProof="0" dirty="0"/>
              <a:t>Vesi vastas m61 nõuetele 21%</a:t>
            </a:r>
          </a:p>
        </p:txBody>
      </p:sp>
      <p:graphicFrame>
        <p:nvGraphicFramePr>
          <p:cNvPr id="4" name="Diagramm 3">
            <a:extLst>
              <a:ext uri="{FF2B5EF4-FFF2-40B4-BE49-F238E27FC236}">
                <a16:creationId xmlns:a16="http://schemas.microsoft.com/office/drawing/2014/main" id="{65F0856D-D909-9A3A-54DF-84F8E22B2A1D}"/>
              </a:ext>
            </a:extLst>
          </p:cNvPr>
          <p:cNvGraphicFramePr/>
          <p:nvPr>
            <p:extLst>
              <p:ext uri="{D42A27DB-BD31-4B8C-83A1-F6EECF244321}">
                <p14:modId xmlns:p14="http://schemas.microsoft.com/office/powerpoint/2010/main" val="258806920"/>
              </p:ext>
            </p:extLst>
          </p:nvPr>
        </p:nvGraphicFramePr>
        <p:xfrm>
          <a:off x="2566350" y="3142675"/>
          <a:ext cx="5676900" cy="26606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71878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D191B6A-3F12-6389-A97C-69FC28F961A7}"/>
              </a:ext>
            </a:extLst>
          </p:cNvPr>
          <p:cNvSpPr>
            <a:spLocks noGrp="1"/>
          </p:cNvSpPr>
          <p:nvPr>
            <p:ph type="title"/>
          </p:nvPr>
        </p:nvSpPr>
        <p:spPr/>
        <p:txBody>
          <a:bodyPr/>
          <a:lstStyle/>
          <a:p>
            <a:r>
              <a:rPr lang="et-EE" noProof="0" dirty="0"/>
              <a:t>Veevarude analüüs</a:t>
            </a:r>
          </a:p>
        </p:txBody>
      </p:sp>
      <p:sp>
        <p:nvSpPr>
          <p:cNvPr id="3" name="Sisu kohatäide 2">
            <a:extLst>
              <a:ext uri="{FF2B5EF4-FFF2-40B4-BE49-F238E27FC236}">
                <a16:creationId xmlns:a16="http://schemas.microsoft.com/office/drawing/2014/main" id="{16CF8271-871B-F21F-A738-A42C637BDD1B}"/>
              </a:ext>
            </a:extLst>
          </p:cNvPr>
          <p:cNvSpPr>
            <a:spLocks noGrp="1"/>
          </p:cNvSpPr>
          <p:nvPr>
            <p:ph idx="1"/>
          </p:nvPr>
        </p:nvSpPr>
        <p:spPr/>
        <p:txBody>
          <a:bodyPr/>
          <a:lstStyle/>
          <a:p>
            <a:r>
              <a:rPr lang="et-EE" noProof="0" dirty="0"/>
              <a:t>Ida-Virumaa on Eesti suurima põhjaveevõtuga maakond. </a:t>
            </a:r>
          </a:p>
          <a:p>
            <a:r>
              <a:rPr lang="et-EE" noProof="0" dirty="0"/>
              <a:t>2023. aastal oli Ida-Virumaa ööpäevane põhjaveevõtt 440 841 m</a:t>
            </a:r>
            <a:r>
              <a:rPr lang="et-EE" baseline="30000" noProof="0" dirty="0"/>
              <a:t>3</a:t>
            </a:r>
            <a:r>
              <a:rPr lang="et-EE" noProof="0" dirty="0"/>
              <a:t>/d, millest 97 % ehk 425 845 m</a:t>
            </a:r>
            <a:r>
              <a:rPr lang="et-EE" baseline="30000" noProof="0" dirty="0"/>
              <a:t>3</a:t>
            </a:r>
            <a:r>
              <a:rPr lang="et-EE" noProof="0" dirty="0"/>
              <a:t>/d moodustas kaevandustest ja karjääridest väljapumbatud vesi </a:t>
            </a:r>
          </a:p>
          <a:p>
            <a:pPr lvl="1"/>
            <a:r>
              <a:rPr lang="et-EE" noProof="0" dirty="0"/>
              <a:t>Kaevandustest ja karjääridest välja pumbatud vesi ei leia kasutust joogi- või tootmisveena. </a:t>
            </a:r>
          </a:p>
          <a:p>
            <a:pPr lvl="1"/>
            <a:r>
              <a:rPr lang="et-EE" noProof="0" dirty="0"/>
              <a:t>Välja pumpamise eesmärk on kaevanduste hoidmine kuivana. </a:t>
            </a:r>
          </a:p>
          <a:p>
            <a:r>
              <a:rPr lang="et-EE" noProof="0" dirty="0"/>
              <a:t>Kui kaevandusveevõtt välja arvata, on veevõtt 14 996 m</a:t>
            </a:r>
            <a:r>
              <a:rPr lang="et-EE" baseline="30000" noProof="0" dirty="0"/>
              <a:t>3</a:t>
            </a:r>
            <a:r>
              <a:rPr lang="et-EE" noProof="0" dirty="0"/>
              <a:t>/</a:t>
            </a:r>
            <a:r>
              <a:rPr lang="et-EE" noProof="0" dirty="0" err="1"/>
              <a:t>d.</a:t>
            </a:r>
            <a:endParaRPr lang="et-EE" noProof="0" dirty="0"/>
          </a:p>
          <a:p>
            <a:r>
              <a:rPr lang="et-EE" noProof="0" dirty="0"/>
              <a:t> Ida-Virumaal kehtestatud põhjaveevarusid 2024. aastal oli kokku 42 600 m</a:t>
            </a:r>
            <a:r>
              <a:rPr lang="et-EE" baseline="30000" noProof="0" dirty="0"/>
              <a:t>3</a:t>
            </a:r>
            <a:r>
              <a:rPr lang="et-EE" noProof="0" dirty="0"/>
              <a:t>/</a:t>
            </a:r>
            <a:r>
              <a:rPr lang="et-EE" noProof="0" dirty="0" err="1"/>
              <a:t>d.</a:t>
            </a:r>
            <a:r>
              <a:rPr lang="et-EE" noProof="0" dirty="0"/>
              <a:t> </a:t>
            </a:r>
          </a:p>
          <a:p>
            <a:endParaRPr lang="et-EE" noProof="0" dirty="0"/>
          </a:p>
        </p:txBody>
      </p:sp>
    </p:spTree>
    <p:extLst>
      <p:ext uri="{BB962C8B-B14F-4D97-AF65-F5344CB8AC3E}">
        <p14:creationId xmlns:p14="http://schemas.microsoft.com/office/powerpoint/2010/main" val="1794248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3B306D5-FD2C-45D9-A9F7-611FBC9A421C}"/>
              </a:ext>
            </a:extLst>
          </p:cNvPr>
          <p:cNvSpPr>
            <a:spLocks noGrp="1"/>
          </p:cNvSpPr>
          <p:nvPr>
            <p:ph type="title"/>
          </p:nvPr>
        </p:nvSpPr>
        <p:spPr/>
        <p:txBody>
          <a:bodyPr/>
          <a:lstStyle/>
          <a:p>
            <a:r>
              <a:rPr lang="et-EE" noProof="0" dirty="0"/>
              <a:t>Põhjavee kogumid</a:t>
            </a:r>
          </a:p>
        </p:txBody>
      </p:sp>
      <p:sp>
        <p:nvSpPr>
          <p:cNvPr id="3" name="Sisu kohatäide 2">
            <a:extLst>
              <a:ext uri="{FF2B5EF4-FFF2-40B4-BE49-F238E27FC236}">
                <a16:creationId xmlns:a16="http://schemas.microsoft.com/office/drawing/2014/main" id="{708D89E3-66C2-23E4-2788-45A3D2115EC1}"/>
              </a:ext>
            </a:extLst>
          </p:cNvPr>
          <p:cNvSpPr>
            <a:spLocks noGrp="1"/>
          </p:cNvSpPr>
          <p:nvPr>
            <p:ph idx="1"/>
          </p:nvPr>
        </p:nvSpPr>
        <p:spPr/>
        <p:txBody>
          <a:bodyPr>
            <a:normAutofit fontScale="55000" lnSpcReduction="20000"/>
          </a:bodyPr>
          <a:lstStyle/>
          <a:p>
            <a:pPr marL="342900" lvl="0" indent="-342900" algn="l">
              <a:lnSpc>
                <a:spcPct val="107000"/>
              </a:lnSpc>
              <a:spcAft>
                <a:spcPts val="800"/>
              </a:spcAft>
              <a:buFont typeface="Symbol" panose="05050102010706020507" pitchFamily="18" charset="2"/>
              <a:buChar char=""/>
              <a:tabLst>
                <a:tab pos="457200" algn="l"/>
              </a:tabLst>
            </a:pP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Kambriumi-Vendi </a:t>
            </a:r>
            <a:r>
              <a:rPr lang="et-EE" sz="2800" b="1" noProof="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Gdovi</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põhjaveekogumi nr 1 tegelik põhjaveevõtt jääb alla loodusliku ressursi ning </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kasutamata</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arvutuslik looduslik </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veeressurss</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on </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6 224 m³/</a:t>
            </a:r>
            <a:r>
              <a:rPr lang="et-EE" sz="2800" b="1" noProof="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et-EE" sz="2800" noProof="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Täiendav veevõtt on võimalik eelkõige </a:t>
            </a:r>
            <a:r>
              <a:rPr lang="et-EE" sz="2800" u="sng"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rannikualast kaugemal</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et vähendada soolase merevee sissetungi riski. Sõltuvalt kasutusotstarbest võib vajada vee töötlust, sh kloriidide ja efektiivdoosi vähendamist, ning puurkaevude korrektset isoleeritust teistest veekihtidest.</a:t>
            </a:r>
            <a:endParaRPr lang="et-EE" sz="2800" noProof="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Symbol" panose="05050102010706020507" pitchFamily="18" charset="2"/>
              <a:buChar char=""/>
              <a:tabLst>
                <a:tab pos="457200" algn="l"/>
              </a:tabLst>
            </a:pP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Kambriumi-Vendi </a:t>
            </a:r>
            <a:r>
              <a:rPr lang="et-EE" sz="2800" b="1" noProof="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Voronka</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põhjaveekogumi nr 2 tegelik veetarbimine on looduslikust ressursist väiksem ning </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kasutamata</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arvutuslik </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veeressurss</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on </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11 832 m³/</a:t>
            </a:r>
            <a:r>
              <a:rPr lang="et-EE" sz="2800" b="1" noProof="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et-EE" sz="2800" noProof="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Kogumi kasutamist piirab selle halb keemiline seisund, mida põhjustavad kloriidide sisalduse tõus, soolase vee sissetung, radionukliidide suur sisaldus. Täiendav veevõtt on soovitatav </a:t>
            </a:r>
            <a:r>
              <a:rPr lang="et-EE" sz="2800" u="sng"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rannikualast eemal</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koos olemasolevate kaevude isoleerituse kontrolli, amortiseerunud kaevude likvideerimise ja uute kaevude rajamisega. Vee kasutamisel tuleb arvestada ka kogumi osalise paiknemisega Lääne‑Virumaal, kus võib esineda konkureeriv kasutushuvi.</a:t>
            </a:r>
            <a:endParaRPr lang="et-EE" sz="2800" noProof="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Symbol" panose="05050102010706020507" pitchFamily="18" charset="2"/>
              <a:buChar char=""/>
              <a:tabLst>
                <a:tab pos="457200" algn="l"/>
              </a:tabLst>
            </a:pP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Ordoviitsiumi-Kambriumi Virumaa põhjaveekogum Ida-Eesti vesikonnas (5a) </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arvutuslik vaba ressurss on </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48 639 m</a:t>
            </a:r>
            <a:r>
              <a:rPr lang="et-EE" sz="2800" b="1" baseline="300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t-EE" sz="2800" b="1" noProof="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et-EE" sz="2800" noProof="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Olulisi kasutuspiiranguid ei ole.</a:t>
            </a:r>
            <a:endParaRPr lang="et-EE" sz="2800" noProof="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Symbol" panose="05050102010706020507" pitchFamily="18" charset="2"/>
              <a:buChar char=""/>
              <a:tabLst>
                <a:tab pos="457200" algn="l"/>
              </a:tabLst>
            </a:pP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Ordoviitsium</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mis sisaldab kogumeid 6 ja 7. Selle summaarne arvutuslik vabaressurss on 7 938 m</a:t>
            </a:r>
            <a:r>
              <a:rPr lang="et-EE" sz="2800" baseline="300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t-EE" sz="2800" noProof="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endParaRPr lang="et-EE" sz="2800" noProof="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Symbol" panose="05050102010706020507" pitchFamily="18" charset="2"/>
              <a:buChar char=""/>
              <a:tabLst>
                <a:tab pos="457200" algn="l"/>
              </a:tabLst>
            </a:pP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Kesk-Alam-Devoni </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põhjaveekogum nr 22. Sellele ilmselt on Ida-Virumaa piires ka mingi looduslik ressurss kuid kogum</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asub</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asustusest ja infrastruktuurist eemal</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Ida-Virumaale jääva loodusliku ressursi leidmine võiks olla mõistlik juhul, kui mingit muud veeallikat ei leita.</a:t>
            </a:r>
            <a:endParaRPr lang="et-EE" sz="2800" noProof="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Symbol" panose="05050102010706020507" pitchFamily="18" charset="2"/>
              <a:buChar char=""/>
              <a:tabLst>
                <a:tab pos="457200" algn="l"/>
              </a:tabLst>
            </a:pP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Kvaternaari</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t-EE" sz="2800" noProof="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Vasavere</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põhjaveekogum nr 27. Kuigi sellel on vaba arvutuslik looduslik ressurss, survestavad </a:t>
            </a:r>
            <a:r>
              <a:rPr lang="et-EE" sz="2800" u="sng"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looduskaitselised eesmärgid</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ka olemasolevat veevõttu vähendama, mistõttu </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pole see kogum lisaveeallikana arvestatav</a:t>
            </a:r>
            <a:endParaRPr lang="et-EE" noProof="0" dirty="0"/>
          </a:p>
        </p:txBody>
      </p:sp>
    </p:spTree>
    <p:extLst>
      <p:ext uri="{BB962C8B-B14F-4D97-AF65-F5344CB8AC3E}">
        <p14:creationId xmlns:p14="http://schemas.microsoft.com/office/powerpoint/2010/main" val="3910607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AA51A-00ED-8682-19D8-CDEE20122B96}"/>
              </a:ext>
            </a:extLst>
          </p:cNvPr>
          <p:cNvSpPr>
            <a:spLocks noGrp="1"/>
          </p:cNvSpPr>
          <p:nvPr>
            <p:ph type="title"/>
          </p:nvPr>
        </p:nvSpPr>
        <p:spPr>
          <a:xfrm>
            <a:off x="457200" y="404813"/>
            <a:ext cx="10112326" cy="1644381"/>
          </a:xfrm>
        </p:spPr>
        <p:txBody>
          <a:bodyPr>
            <a:normAutofit/>
          </a:bodyPr>
          <a:lstStyle/>
          <a:p>
            <a:r>
              <a:rPr lang="et-EE" sz="3200" noProof="0" dirty="0"/>
              <a:t>Põhjaveevarude  suurendamise vajadust pole</a:t>
            </a:r>
          </a:p>
        </p:txBody>
      </p:sp>
      <p:graphicFrame>
        <p:nvGraphicFramePr>
          <p:cNvPr id="9" name="Table 8">
            <a:extLst>
              <a:ext uri="{FF2B5EF4-FFF2-40B4-BE49-F238E27FC236}">
                <a16:creationId xmlns:a16="http://schemas.microsoft.com/office/drawing/2014/main" id="{1C85FDED-A17F-AF28-BB56-60DE648D464D}"/>
              </a:ext>
            </a:extLst>
          </p:cNvPr>
          <p:cNvGraphicFramePr>
            <a:graphicFrameLocks noGrp="1"/>
          </p:cNvGraphicFramePr>
          <p:nvPr>
            <p:extLst>
              <p:ext uri="{D42A27DB-BD31-4B8C-83A1-F6EECF244321}">
                <p14:modId xmlns:p14="http://schemas.microsoft.com/office/powerpoint/2010/main" val="2273805820"/>
              </p:ext>
            </p:extLst>
          </p:nvPr>
        </p:nvGraphicFramePr>
        <p:xfrm>
          <a:off x="1131668" y="2427557"/>
          <a:ext cx="9347200" cy="2381250"/>
        </p:xfrm>
        <a:graphic>
          <a:graphicData uri="http://schemas.openxmlformats.org/drawingml/2006/table">
            <a:tbl>
              <a:tblPr/>
              <a:tblGrid>
                <a:gridCol w="4953000">
                  <a:extLst>
                    <a:ext uri="{9D8B030D-6E8A-4147-A177-3AD203B41FA5}">
                      <a16:colId xmlns:a16="http://schemas.microsoft.com/office/drawing/2014/main" val="3413863088"/>
                    </a:ext>
                  </a:extLst>
                </a:gridCol>
                <a:gridCol w="673100">
                  <a:extLst>
                    <a:ext uri="{9D8B030D-6E8A-4147-A177-3AD203B41FA5}">
                      <a16:colId xmlns:a16="http://schemas.microsoft.com/office/drawing/2014/main" val="912615164"/>
                    </a:ext>
                  </a:extLst>
                </a:gridCol>
                <a:gridCol w="609600">
                  <a:extLst>
                    <a:ext uri="{9D8B030D-6E8A-4147-A177-3AD203B41FA5}">
                      <a16:colId xmlns:a16="http://schemas.microsoft.com/office/drawing/2014/main" val="2014229676"/>
                    </a:ext>
                  </a:extLst>
                </a:gridCol>
                <a:gridCol w="774700">
                  <a:extLst>
                    <a:ext uri="{9D8B030D-6E8A-4147-A177-3AD203B41FA5}">
                      <a16:colId xmlns:a16="http://schemas.microsoft.com/office/drawing/2014/main" val="3753094816"/>
                    </a:ext>
                  </a:extLst>
                </a:gridCol>
                <a:gridCol w="723900">
                  <a:extLst>
                    <a:ext uri="{9D8B030D-6E8A-4147-A177-3AD203B41FA5}">
                      <a16:colId xmlns:a16="http://schemas.microsoft.com/office/drawing/2014/main" val="209398534"/>
                    </a:ext>
                  </a:extLst>
                </a:gridCol>
                <a:gridCol w="876300">
                  <a:extLst>
                    <a:ext uri="{9D8B030D-6E8A-4147-A177-3AD203B41FA5}">
                      <a16:colId xmlns:a16="http://schemas.microsoft.com/office/drawing/2014/main" val="2301080718"/>
                    </a:ext>
                  </a:extLst>
                </a:gridCol>
                <a:gridCol w="736600">
                  <a:extLst>
                    <a:ext uri="{9D8B030D-6E8A-4147-A177-3AD203B41FA5}">
                      <a16:colId xmlns:a16="http://schemas.microsoft.com/office/drawing/2014/main" val="1426038184"/>
                    </a:ext>
                  </a:extLst>
                </a:gridCol>
              </a:tblGrid>
              <a:tr h="781050">
                <a:tc>
                  <a:txBody>
                    <a:bodyPr/>
                    <a:lstStyle/>
                    <a:p>
                      <a:pPr algn="l" fontAlgn="b">
                        <a:buNone/>
                      </a:pPr>
                      <a:r>
                        <a:rPr lang="et-EE" sz="1400" b="0" i="0" u="none" strike="noStrike" noProof="0"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t-EE" sz="1400" b="1" i="0" u="none" strike="noStrike" noProof="0" dirty="0">
                          <a:solidFill>
                            <a:srgbClr val="000000"/>
                          </a:solidFill>
                          <a:effectLst/>
                          <a:latin typeface="Calibri" panose="020F0502020204030204" pitchFamily="34" charset="0"/>
                        </a:rPr>
                        <a:t>Cm-V </a:t>
                      </a:r>
                      <a:r>
                        <a:rPr lang="et-EE" sz="1400" b="1" i="0" u="none" strike="noStrike" noProof="0" dirty="0" err="1">
                          <a:solidFill>
                            <a:srgbClr val="000000"/>
                          </a:solidFill>
                          <a:effectLst/>
                          <a:latin typeface="Calibri" panose="020F0502020204030204" pitchFamily="34" charset="0"/>
                        </a:rPr>
                        <a:t>Gdov</a:t>
                      </a:r>
                      <a:r>
                        <a:rPr lang="et-EE" sz="1400" b="1" i="0" u="none" strike="noStrike" noProof="0" dirty="0">
                          <a:solidFill>
                            <a:srgbClr val="000000"/>
                          </a:solidFill>
                          <a:effectLst/>
                          <a:latin typeface="Calibri" panose="020F0502020204030204" pitchFamily="34" charset="0"/>
                        </a:rPr>
                        <a:t> (1)</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t-EE" sz="1400" b="1" i="0" u="none" strike="noStrike" noProof="0" dirty="0">
                          <a:solidFill>
                            <a:srgbClr val="000000"/>
                          </a:solidFill>
                          <a:effectLst/>
                          <a:latin typeface="Calibri" panose="020F0502020204030204" pitchFamily="34" charset="0"/>
                        </a:rPr>
                        <a:t>Cm-V </a:t>
                      </a:r>
                      <a:r>
                        <a:rPr lang="et-EE" sz="1400" b="1" i="0" u="none" strike="noStrike" noProof="0" dirty="0" err="1">
                          <a:solidFill>
                            <a:srgbClr val="000000"/>
                          </a:solidFill>
                          <a:effectLst/>
                          <a:latin typeface="Calibri" panose="020F0502020204030204" pitchFamily="34" charset="0"/>
                        </a:rPr>
                        <a:t>Voronka</a:t>
                      </a:r>
                      <a:r>
                        <a:rPr lang="et-EE" sz="1400" b="1" i="0" u="none" strike="noStrike" noProof="0" dirty="0">
                          <a:solidFill>
                            <a:srgbClr val="000000"/>
                          </a:solidFill>
                          <a:effectLst/>
                          <a:latin typeface="Calibri" panose="020F0502020204030204" pitchFamily="34" charset="0"/>
                        </a:rPr>
                        <a:t> (2)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t-EE" sz="1400" b="1" i="0" u="none" strike="noStrike" noProof="0" dirty="0">
                          <a:solidFill>
                            <a:srgbClr val="000000"/>
                          </a:solidFill>
                          <a:effectLst/>
                          <a:latin typeface="Calibri" panose="020F0502020204030204" pitchFamily="34" charset="0"/>
                        </a:rPr>
                        <a:t>O-C Virumaa (5a)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t-EE" sz="1400" b="1" i="0" u="none" strike="noStrike" noProof="0" dirty="0">
                          <a:solidFill>
                            <a:srgbClr val="000000"/>
                          </a:solidFill>
                          <a:effectLst/>
                          <a:latin typeface="Calibri" panose="020F0502020204030204" pitchFamily="34" charset="0"/>
                        </a:rPr>
                        <a:t>O Ida-Viru (6)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t-EE" sz="1400" b="1" i="0" u="none" strike="noStrike" noProof="0" dirty="0">
                          <a:solidFill>
                            <a:srgbClr val="000000"/>
                          </a:solidFill>
                          <a:effectLst/>
                          <a:latin typeface="Calibri" panose="020F0502020204030204" pitchFamily="34" charset="0"/>
                        </a:rPr>
                        <a:t>O </a:t>
                      </a:r>
                      <a:r>
                        <a:rPr lang="et-EE" sz="1400" b="1" i="0" u="none" strike="noStrike" noProof="0" dirty="0" err="1">
                          <a:solidFill>
                            <a:srgbClr val="000000"/>
                          </a:solidFill>
                          <a:effectLst/>
                          <a:latin typeface="Calibri" panose="020F0502020204030204" pitchFamily="34" charset="0"/>
                        </a:rPr>
                        <a:t>põlevki-vibasseini</a:t>
                      </a:r>
                      <a:r>
                        <a:rPr lang="et-EE" sz="1400" b="1" i="0" u="none" strike="noStrike" noProof="0" dirty="0">
                          <a:solidFill>
                            <a:srgbClr val="000000"/>
                          </a:solidFill>
                          <a:effectLst/>
                          <a:latin typeface="Calibri" panose="020F0502020204030204" pitchFamily="34" charset="0"/>
                        </a:rPr>
                        <a:t> (7)</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t-EE" sz="1400" b="1" i="0" u="none" strike="noStrike" noProof="0" dirty="0">
                          <a:solidFill>
                            <a:srgbClr val="000000"/>
                          </a:solidFill>
                          <a:effectLst/>
                          <a:latin typeface="Calibri" panose="020F0502020204030204" pitchFamily="34" charset="0"/>
                        </a:rPr>
                        <a:t>Q </a:t>
                      </a:r>
                      <a:r>
                        <a:rPr lang="et-EE" sz="1400" b="1" i="0" u="none" strike="noStrike" noProof="0" dirty="0" err="1">
                          <a:solidFill>
                            <a:srgbClr val="000000"/>
                          </a:solidFill>
                          <a:effectLst/>
                          <a:latin typeface="Calibri" panose="020F0502020204030204" pitchFamily="34" charset="0"/>
                        </a:rPr>
                        <a:t>Vasavere</a:t>
                      </a:r>
                      <a:r>
                        <a:rPr lang="et-EE" sz="1400" b="1" i="0" u="none" strike="noStrike" noProof="0" dirty="0">
                          <a:solidFill>
                            <a:srgbClr val="000000"/>
                          </a:solidFill>
                          <a:effectLst/>
                          <a:latin typeface="Calibri" panose="020F0502020204030204" pitchFamily="34" charset="0"/>
                        </a:rPr>
                        <a:t> (27)</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3555941"/>
                  </a:ext>
                </a:extLst>
              </a:tr>
              <a:tr h="266700">
                <a:tc>
                  <a:txBody>
                    <a:bodyPr/>
                    <a:lstStyle/>
                    <a:p>
                      <a:pPr algn="l" fontAlgn="b">
                        <a:buNone/>
                      </a:pPr>
                      <a:r>
                        <a:rPr lang="et-EE" sz="1400" b="0" i="0" u="none" strike="noStrike" noProof="0" dirty="0">
                          <a:solidFill>
                            <a:srgbClr val="008000"/>
                          </a:solidFill>
                          <a:effectLst/>
                          <a:latin typeface="Calibri" panose="020F0502020204030204" pitchFamily="34" charset="0"/>
                        </a:rPr>
                        <a:t>looduslik ressurss m</a:t>
                      </a:r>
                      <a:r>
                        <a:rPr lang="et-EE" sz="1400" b="0" i="0" u="none" strike="noStrike" baseline="30000" noProof="0" dirty="0">
                          <a:solidFill>
                            <a:srgbClr val="008000"/>
                          </a:solidFill>
                          <a:effectLst/>
                          <a:latin typeface="Calibri" panose="020F0502020204030204" pitchFamily="34" charset="0"/>
                        </a:rPr>
                        <a:t>3</a:t>
                      </a:r>
                      <a:r>
                        <a:rPr lang="et-EE" sz="1400" b="0" i="0" u="none" strike="noStrike" noProof="0" dirty="0">
                          <a:solidFill>
                            <a:srgbClr val="008000"/>
                          </a:solidFill>
                          <a:effectLst/>
                          <a:latin typeface="Calibri" panose="020F0502020204030204" pitchFamily="34" charset="0"/>
                        </a:rPr>
                        <a:t>/d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8000"/>
                          </a:solidFill>
                          <a:effectLst/>
                          <a:latin typeface="Calibri" panose="020F0502020204030204" pitchFamily="34" charset="0"/>
                        </a:rPr>
                        <a:t>10 675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8000"/>
                          </a:solidFill>
                          <a:effectLst/>
                          <a:latin typeface="Calibri" panose="020F0502020204030204" pitchFamily="34" charset="0"/>
                        </a:rPr>
                        <a:t>15 442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8000"/>
                          </a:solidFill>
                          <a:effectLst/>
                          <a:latin typeface="Calibri" panose="020F0502020204030204" pitchFamily="34" charset="0"/>
                        </a:rPr>
                        <a:t>49 519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8000"/>
                          </a:solidFill>
                          <a:effectLst/>
                          <a:latin typeface="Calibri" panose="020F0502020204030204" pitchFamily="34" charset="0"/>
                        </a:rPr>
                        <a:t>285 853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8000"/>
                          </a:solidFill>
                          <a:effectLst/>
                          <a:latin typeface="Calibri" panose="020F0502020204030204" pitchFamily="34" charset="0"/>
                        </a:rPr>
                        <a:t>107 903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8000"/>
                          </a:solidFill>
                          <a:effectLst/>
                          <a:latin typeface="Calibri" panose="020F0502020204030204" pitchFamily="34" charset="0"/>
                        </a:rPr>
                        <a:t>13 725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21606701"/>
                  </a:ext>
                </a:extLst>
              </a:tr>
              <a:tr h="266700">
                <a:tc>
                  <a:txBody>
                    <a:bodyPr/>
                    <a:lstStyle/>
                    <a:p>
                      <a:pPr algn="l" fontAlgn="b">
                        <a:buNone/>
                      </a:pPr>
                      <a:r>
                        <a:rPr lang="et-EE" sz="1400" b="0" i="0" u="none" strike="noStrike" noProof="0" dirty="0">
                          <a:solidFill>
                            <a:srgbClr val="0000FF"/>
                          </a:solidFill>
                          <a:effectLst/>
                          <a:latin typeface="Calibri" panose="020F0502020204030204" pitchFamily="34" charset="0"/>
                        </a:rPr>
                        <a:t>kehtestatud varu m</a:t>
                      </a:r>
                      <a:r>
                        <a:rPr lang="et-EE" sz="1400" b="0" i="0" u="none" strike="noStrike" baseline="30000" noProof="0" dirty="0">
                          <a:solidFill>
                            <a:srgbClr val="0000FF"/>
                          </a:solidFill>
                          <a:effectLst/>
                          <a:latin typeface="Calibri" panose="020F0502020204030204" pitchFamily="34" charset="0"/>
                        </a:rPr>
                        <a:t>3</a:t>
                      </a:r>
                      <a:r>
                        <a:rPr lang="et-EE" sz="1400" b="0" i="0" u="none" strike="noStrike" noProof="0" dirty="0">
                          <a:solidFill>
                            <a:srgbClr val="0000FF"/>
                          </a:solidFill>
                          <a:effectLst/>
                          <a:latin typeface="Calibri" panose="020F0502020204030204" pitchFamily="34" charset="0"/>
                        </a:rPr>
                        <a:t>/d 2024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1" i="0" u="none" strike="noStrike" noProof="0" dirty="0">
                          <a:solidFill>
                            <a:srgbClr val="0000FF"/>
                          </a:solidFill>
                          <a:effectLst/>
                          <a:latin typeface="Calibri" panose="020F0502020204030204" pitchFamily="34" charset="0"/>
                        </a:rPr>
                        <a:t>12 855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1" i="0" u="none" strike="noStrike" noProof="0" dirty="0">
                          <a:solidFill>
                            <a:srgbClr val="0000FF"/>
                          </a:solidFill>
                          <a:effectLst/>
                          <a:latin typeface="Calibri" panose="020F0502020204030204" pitchFamily="34" charset="0"/>
                        </a:rPr>
                        <a:t>14 725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00FF"/>
                          </a:solidFill>
                          <a:effectLst/>
                          <a:latin typeface="Calibri" panose="020F0502020204030204" pitchFamily="34" charset="0"/>
                        </a:rPr>
                        <a:t>2 020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00FF"/>
                          </a:solidFill>
                          <a:effectLst/>
                          <a:latin typeface="Calibri" panose="020F0502020204030204" pitchFamily="34" charset="0"/>
                        </a:rPr>
                        <a:t>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00FF"/>
                          </a:solidFill>
                          <a:effectLst/>
                          <a:latin typeface="Calibri" panose="020F0502020204030204" pitchFamily="34" charset="0"/>
                        </a:rPr>
                        <a:t>5 000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00FF"/>
                          </a:solidFill>
                          <a:effectLst/>
                          <a:latin typeface="Calibri" panose="020F0502020204030204" pitchFamily="34" charset="0"/>
                        </a:rPr>
                        <a:t>8 000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7658905"/>
                  </a:ext>
                </a:extLst>
              </a:tr>
              <a:tr h="266700">
                <a:tc>
                  <a:txBody>
                    <a:bodyPr/>
                    <a:lstStyle/>
                    <a:p>
                      <a:pPr algn="l" fontAlgn="b">
                        <a:buNone/>
                      </a:pPr>
                      <a:r>
                        <a:rPr lang="et-EE" sz="1400" b="0" i="0" u="none" strike="noStrike" noProof="0" dirty="0">
                          <a:solidFill>
                            <a:srgbClr val="000000"/>
                          </a:solidFill>
                          <a:effectLst/>
                          <a:latin typeface="Calibri" panose="020F0502020204030204" pitchFamily="34" charset="0"/>
                        </a:rPr>
                        <a:t>põhjaveevõtt m</a:t>
                      </a:r>
                      <a:r>
                        <a:rPr lang="et-EE" sz="1400" b="0" i="0" u="none" strike="noStrike" baseline="30000" noProof="0" dirty="0">
                          <a:solidFill>
                            <a:srgbClr val="000000"/>
                          </a:solidFill>
                          <a:effectLst/>
                          <a:latin typeface="Calibri" panose="020F0502020204030204" pitchFamily="34" charset="0"/>
                        </a:rPr>
                        <a:t>3</a:t>
                      </a:r>
                      <a:r>
                        <a:rPr lang="et-EE" sz="1400" b="0" i="0" u="none" strike="noStrike" noProof="0" dirty="0">
                          <a:solidFill>
                            <a:srgbClr val="000000"/>
                          </a:solidFill>
                          <a:effectLst/>
                          <a:latin typeface="Calibri" panose="020F0502020204030204" pitchFamily="34" charset="0"/>
                        </a:rPr>
                        <a:t>/d 2024 </a:t>
                      </a:r>
                      <a:r>
                        <a:rPr lang="et-EE" sz="1400" b="0" i="0" u="none" strike="noStrike" noProof="0" dirty="0">
                          <a:solidFill>
                            <a:srgbClr val="FF0000"/>
                          </a:solidFill>
                          <a:effectLst/>
                          <a:latin typeface="Calibri" panose="020F0502020204030204" pitchFamily="34" charset="0"/>
                        </a:rPr>
                        <a:t>(sh kaevandused karjäärid)</a:t>
                      </a:r>
                      <a:endParaRPr lang="et-EE" sz="1400" b="0" i="0" u="none" strike="noStrike" noProof="0"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4 451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3 610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880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FF0000"/>
                          </a:solidFill>
                          <a:effectLst/>
                          <a:latin typeface="Calibri" panose="020F0502020204030204" pitchFamily="34" charset="0"/>
                        </a:rPr>
                        <a:t>24 163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FF0000"/>
                          </a:solidFill>
                          <a:effectLst/>
                          <a:latin typeface="Calibri" panose="020F0502020204030204" pitchFamily="34" charset="0"/>
                        </a:rPr>
                        <a:t>361 655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5 239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12350729"/>
                  </a:ext>
                </a:extLst>
              </a:tr>
              <a:tr h="266700">
                <a:tc>
                  <a:txBody>
                    <a:bodyPr/>
                    <a:lstStyle/>
                    <a:p>
                      <a:pPr algn="l" fontAlgn="b">
                        <a:buNone/>
                      </a:pPr>
                      <a:r>
                        <a:rPr lang="et-EE" sz="1400" b="0" i="0" u="none" strike="noStrike" noProof="0" dirty="0">
                          <a:solidFill>
                            <a:srgbClr val="000000"/>
                          </a:solidFill>
                          <a:effectLst/>
                          <a:latin typeface="Calibri" panose="020F0502020204030204" pitchFamily="34" charset="0"/>
                        </a:rPr>
                        <a:t>vaba varu (looduslik </a:t>
                      </a:r>
                      <a:r>
                        <a:rPr lang="et-EE" sz="1400" b="0" i="0" u="none" strike="noStrike" noProof="0" dirty="0" err="1">
                          <a:solidFill>
                            <a:srgbClr val="000000"/>
                          </a:solidFill>
                          <a:effectLst/>
                          <a:latin typeface="Calibri" panose="020F0502020204030204" pitchFamily="34" charset="0"/>
                        </a:rPr>
                        <a:t>ressruss</a:t>
                      </a:r>
                      <a:r>
                        <a:rPr lang="et-EE" sz="1400" b="0" i="0" u="none" strike="noStrike" noProof="0" dirty="0">
                          <a:solidFill>
                            <a:srgbClr val="000000"/>
                          </a:solidFill>
                          <a:effectLst/>
                          <a:latin typeface="Calibri" panose="020F0502020204030204" pitchFamily="34" charset="0"/>
                        </a:rPr>
                        <a:t> miinus kehtestatud varu) m</a:t>
                      </a:r>
                      <a:r>
                        <a:rPr lang="et-EE" sz="1400" b="0" i="0" u="none" strike="noStrike" baseline="30000" noProof="0" dirty="0">
                          <a:solidFill>
                            <a:srgbClr val="000000"/>
                          </a:solidFill>
                          <a:effectLst/>
                          <a:latin typeface="Calibri" panose="020F0502020204030204" pitchFamily="34" charset="0"/>
                        </a:rPr>
                        <a:t>3</a:t>
                      </a:r>
                      <a:r>
                        <a:rPr lang="et-EE" sz="1400" b="0" i="0" u="none" strike="noStrike" noProof="0" dirty="0">
                          <a:solidFill>
                            <a:srgbClr val="000000"/>
                          </a:solidFill>
                          <a:effectLst/>
                          <a:latin typeface="Calibri" panose="020F0502020204030204" pitchFamily="34" charset="0"/>
                        </a:rPr>
                        <a:t>/d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-2 180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717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47 499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285 853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102 903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5 725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6245138"/>
                  </a:ext>
                </a:extLst>
              </a:tr>
              <a:tr h="266700">
                <a:tc>
                  <a:txBody>
                    <a:bodyPr/>
                    <a:lstStyle/>
                    <a:p>
                      <a:pPr algn="l" fontAlgn="b">
                        <a:buNone/>
                      </a:pPr>
                      <a:r>
                        <a:rPr lang="et-EE" sz="1400" b="0" i="0" u="none" strike="noStrike" noProof="0" dirty="0">
                          <a:solidFill>
                            <a:srgbClr val="000000"/>
                          </a:solidFill>
                          <a:effectLst/>
                          <a:latin typeface="Calibri" panose="020F0502020204030204" pitchFamily="34" charset="0"/>
                        </a:rPr>
                        <a:t>kasutamata kinnitatud varu (kehtestatud varu miinus veevõtt) m</a:t>
                      </a:r>
                      <a:r>
                        <a:rPr lang="et-EE" sz="1400" b="0" i="0" u="none" strike="noStrike" baseline="30000" noProof="0" dirty="0">
                          <a:solidFill>
                            <a:srgbClr val="000000"/>
                          </a:solidFill>
                          <a:effectLst/>
                          <a:latin typeface="Calibri" panose="020F0502020204030204" pitchFamily="34" charset="0"/>
                        </a:rPr>
                        <a:t>3</a:t>
                      </a:r>
                      <a:r>
                        <a:rPr lang="et-EE" sz="1400" b="0" i="0" u="none" strike="noStrike" noProof="0" dirty="0">
                          <a:solidFill>
                            <a:srgbClr val="000000"/>
                          </a:solidFill>
                          <a:effectLst/>
                          <a:latin typeface="Calibri" panose="020F0502020204030204" pitchFamily="34" charset="0"/>
                        </a:rPr>
                        <a:t>/d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8 404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11 115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1 140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1" u="none" strike="noStrike" noProof="0" dirty="0">
                          <a:solidFill>
                            <a:srgbClr val="000000"/>
                          </a:solidFill>
                          <a:effectLst/>
                          <a:latin typeface="Calibri" panose="020F0502020204030204" pitchFamily="34" charset="0"/>
                        </a:rPr>
                        <a:t>-24 163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-356 655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buNone/>
                      </a:pPr>
                      <a:r>
                        <a:rPr lang="et-EE" sz="1400" b="0" i="0" u="none" strike="noStrike" noProof="0" dirty="0">
                          <a:solidFill>
                            <a:srgbClr val="000000"/>
                          </a:solidFill>
                          <a:effectLst/>
                          <a:latin typeface="Calibri" panose="020F0502020204030204" pitchFamily="34" charset="0"/>
                        </a:rPr>
                        <a:t>2 761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136667812"/>
                  </a:ext>
                </a:extLst>
              </a:tr>
              <a:tr h="266700">
                <a:tc>
                  <a:txBody>
                    <a:bodyPr/>
                    <a:lstStyle/>
                    <a:p>
                      <a:pPr algn="l" fontAlgn="b">
                        <a:buNone/>
                      </a:pPr>
                      <a:r>
                        <a:rPr lang="et-EE" sz="1400" b="0" i="0" u="none" strike="noStrike" noProof="0" dirty="0">
                          <a:solidFill>
                            <a:srgbClr val="008000"/>
                          </a:solidFill>
                          <a:effectLst/>
                          <a:latin typeface="Calibri" panose="020F0502020204030204" pitchFamily="34" charset="0"/>
                        </a:rPr>
                        <a:t>vaba looduslik ressurss m</a:t>
                      </a:r>
                      <a:r>
                        <a:rPr lang="et-EE" sz="1400" b="0" i="0" u="none" strike="noStrike" baseline="30000" noProof="0" dirty="0">
                          <a:solidFill>
                            <a:srgbClr val="008000"/>
                          </a:solidFill>
                          <a:effectLst/>
                          <a:latin typeface="Calibri" panose="020F0502020204030204" pitchFamily="34" charset="0"/>
                        </a:rPr>
                        <a:t>3</a:t>
                      </a:r>
                      <a:r>
                        <a:rPr lang="et-EE" sz="1400" b="0" i="0" u="none" strike="noStrike" noProof="0" dirty="0">
                          <a:solidFill>
                            <a:srgbClr val="008000"/>
                          </a:solidFill>
                          <a:effectLst/>
                          <a:latin typeface="Calibri" panose="020F0502020204030204" pitchFamily="34" charset="0"/>
                        </a:rPr>
                        <a:t>/d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8000"/>
                          </a:solidFill>
                          <a:effectLst/>
                          <a:latin typeface="Calibri" panose="020F0502020204030204" pitchFamily="34" charset="0"/>
                        </a:rPr>
                        <a:t>6 224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8000"/>
                          </a:solidFill>
                          <a:effectLst/>
                          <a:latin typeface="Calibri" panose="020F0502020204030204" pitchFamily="34" charset="0"/>
                        </a:rPr>
                        <a:t>11 832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8000"/>
                          </a:solidFill>
                          <a:effectLst/>
                          <a:latin typeface="Calibri" panose="020F0502020204030204" pitchFamily="34" charset="0"/>
                        </a:rPr>
                        <a:t>48 639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8000"/>
                          </a:solidFill>
                          <a:effectLst/>
                          <a:latin typeface="Calibri" panose="020F0502020204030204" pitchFamily="34" charset="0"/>
                        </a:rPr>
                        <a:t>261 690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8000"/>
                          </a:solidFill>
                          <a:effectLst/>
                          <a:latin typeface="Calibri" panose="020F0502020204030204" pitchFamily="34" charset="0"/>
                        </a:rPr>
                        <a:t>-253 752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t-EE" sz="1400" b="0" i="0" u="none" strike="noStrike" noProof="0" dirty="0">
                          <a:solidFill>
                            <a:srgbClr val="008000"/>
                          </a:solidFill>
                          <a:effectLst/>
                          <a:latin typeface="Calibri" panose="020F0502020204030204" pitchFamily="34" charset="0"/>
                        </a:rPr>
                        <a:t>8 486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5135720"/>
                  </a:ext>
                </a:extLst>
              </a:tr>
            </a:tbl>
          </a:graphicData>
        </a:graphic>
      </p:graphicFrame>
      <p:sp>
        <p:nvSpPr>
          <p:cNvPr id="10" name="TextBox 9">
            <a:extLst>
              <a:ext uri="{FF2B5EF4-FFF2-40B4-BE49-F238E27FC236}">
                <a16:creationId xmlns:a16="http://schemas.microsoft.com/office/drawing/2014/main" id="{09ACED54-0DEC-37CD-AD38-E5BFD4F7498D}"/>
              </a:ext>
            </a:extLst>
          </p:cNvPr>
          <p:cNvSpPr txBox="1"/>
          <p:nvPr/>
        </p:nvSpPr>
        <p:spPr>
          <a:xfrm>
            <a:off x="1012875" y="5270695"/>
            <a:ext cx="9969717" cy="707886"/>
          </a:xfrm>
          <a:prstGeom prst="rect">
            <a:avLst/>
          </a:prstGeom>
          <a:noFill/>
        </p:spPr>
        <p:txBody>
          <a:bodyPr wrap="none" rtlCol="0">
            <a:spAutoFit/>
          </a:bodyPr>
          <a:lstStyle/>
          <a:p>
            <a:r>
              <a:rPr lang="et-EE" sz="2000" noProof="0" dirty="0"/>
              <a:t>Maakonna põhjaosas (seal veevõtt ja veevajadus) fokuseerida olemasoleva põhjaveevaru</a:t>
            </a:r>
          </a:p>
          <a:p>
            <a:r>
              <a:rPr lang="et-EE" sz="2000" noProof="0" dirty="0"/>
              <a:t>kasutusevõtule rakendades veetöötlust (näiteks Kohtla-Järve Lõuna veehaare).</a:t>
            </a:r>
          </a:p>
        </p:txBody>
      </p:sp>
    </p:spTree>
    <p:extLst>
      <p:ext uri="{BB962C8B-B14F-4D97-AF65-F5344CB8AC3E}">
        <p14:creationId xmlns:p14="http://schemas.microsoft.com/office/powerpoint/2010/main" val="36970914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7DFF1CD5-963D-47F8-23A0-040BB4BB8AB5}"/>
              </a:ext>
            </a:extLst>
          </p:cNvPr>
          <p:cNvSpPr>
            <a:spLocks noGrp="1"/>
          </p:cNvSpPr>
          <p:nvPr>
            <p:ph type="title"/>
          </p:nvPr>
        </p:nvSpPr>
        <p:spPr/>
        <p:txBody>
          <a:bodyPr/>
          <a:lstStyle/>
          <a:p>
            <a:r>
              <a:rPr lang="et-EE" noProof="0" dirty="0"/>
              <a:t>Pinnavesi</a:t>
            </a:r>
          </a:p>
        </p:txBody>
      </p:sp>
      <p:sp>
        <p:nvSpPr>
          <p:cNvPr id="3" name="Sisu kohatäide 2">
            <a:extLst>
              <a:ext uri="{FF2B5EF4-FFF2-40B4-BE49-F238E27FC236}">
                <a16:creationId xmlns:a16="http://schemas.microsoft.com/office/drawing/2014/main" id="{800803B3-795D-6CC1-DA8C-D609D1467AED}"/>
              </a:ext>
            </a:extLst>
          </p:cNvPr>
          <p:cNvSpPr>
            <a:spLocks noGrp="1"/>
          </p:cNvSpPr>
          <p:nvPr>
            <p:ph idx="1"/>
          </p:nvPr>
        </p:nvSpPr>
        <p:spPr/>
        <p:txBody>
          <a:bodyPr/>
          <a:lstStyle/>
          <a:p>
            <a:pPr algn="just">
              <a:lnSpc>
                <a:spcPct val="115000"/>
              </a:lnSpc>
              <a:spcAft>
                <a:spcPts val="1000"/>
              </a:spcAft>
            </a:pP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Pinnaveekogudest on veeallikana kasutatav </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Narva jõgi</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hinnanguliselt mahus </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216 000 m</a:t>
            </a:r>
            <a:r>
              <a:rPr lang="et-EE" sz="2800" b="1" baseline="300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r>
              <a:rPr lang="et-EE" sz="2800" b="1"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t-EE" sz="2800" b="1" noProof="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et-EE" sz="2800" noProof="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p>
            <a:pPr lvl="1" algn="just">
              <a:lnSpc>
                <a:spcPct val="115000"/>
              </a:lnSpc>
              <a:spcAft>
                <a:spcPts val="1000"/>
              </a:spcAft>
            </a:pPr>
            <a:r>
              <a:rPr lang="et-EE"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Hinnangu paikapidavus tuleb läbi analüüsida koos ökoloogidega ja arvestada tuleb, et Narva jõgi on piiriveekogu.</a:t>
            </a:r>
            <a:endParaRPr lang="et-EE" noProof="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t-EE" sz="2800" noProof="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Teised pinnaveekogud (vooluveekogud, seisuveekogud) pideva veeallikana kasutatavad ei ole.</a:t>
            </a:r>
            <a:endParaRPr lang="et-EE" sz="2800" noProof="0" dirty="0">
              <a:effectLst/>
              <a:latin typeface="Calibri" panose="020F0502020204030204" pitchFamily="34" charset="0"/>
              <a:ea typeface="Calibri" panose="020F0502020204030204" pitchFamily="34" charset="0"/>
              <a:cs typeface="Times New Roman" panose="02020603050405020304" pitchFamily="18" charset="0"/>
            </a:endParaRPr>
          </a:p>
          <a:p>
            <a:endParaRPr lang="et-EE" noProof="0" dirty="0"/>
          </a:p>
        </p:txBody>
      </p:sp>
    </p:spTree>
    <p:extLst>
      <p:ext uri="{BB962C8B-B14F-4D97-AF65-F5344CB8AC3E}">
        <p14:creationId xmlns:p14="http://schemas.microsoft.com/office/powerpoint/2010/main" val="27482654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A0A4B4A-61A9-39AE-A475-E0A645EB92DD}"/>
              </a:ext>
            </a:extLst>
          </p:cNvPr>
          <p:cNvSpPr>
            <a:spLocks noGrp="1"/>
          </p:cNvSpPr>
          <p:nvPr>
            <p:ph type="title"/>
          </p:nvPr>
        </p:nvSpPr>
        <p:spPr/>
        <p:txBody>
          <a:bodyPr/>
          <a:lstStyle/>
          <a:p>
            <a:r>
              <a:rPr lang="et-EE" noProof="0" dirty="0"/>
              <a:t>Praegune veevõtt</a:t>
            </a:r>
          </a:p>
        </p:txBody>
      </p:sp>
      <p:sp>
        <p:nvSpPr>
          <p:cNvPr id="3" name="Sisu kohatäide 2">
            <a:extLst>
              <a:ext uri="{FF2B5EF4-FFF2-40B4-BE49-F238E27FC236}">
                <a16:creationId xmlns:a16="http://schemas.microsoft.com/office/drawing/2014/main" id="{00CCB802-F528-AB9E-E75C-C911B82760B6}"/>
              </a:ext>
            </a:extLst>
          </p:cNvPr>
          <p:cNvSpPr>
            <a:spLocks noGrp="1"/>
          </p:cNvSpPr>
          <p:nvPr>
            <p:ph idx="1"/>
          </p:nvPr>
        </p:nvSpPr>
        <p:spPr>
          <a:xfrm>
            <a:off x="457200" y="1600201"/>
            <a:ext cx="11106150" cy="2352600"/>
          </a:xfrm>
        </p:spPr>
        <p:txBody>
          <a:bodyPr>
            <a:normAutofit fontScale="92500" lnSpcReduction="10000"/>
          </a:bodyPr>
          <a:lstStyle/>
          <a:p>
            <a:r>
              <a:rPr lang="et-EE" noProof="0" dirty="0"/>
              <a:t>Ida‑Viru maakonnas on 2026. aasta alguse seisuga kehtivaid veevõtu keskkonna‑ ja komplekslubasid 79, hõlmates nii pinna‑ kui põhjavee kasutamist.</a:t>
            </a:r>
          </a:p>
          <a:p>
            <a:r>
              <a:rPr lang="et-EE" noProof="0" dirty="0"/>
              <a:t>Tegelik veevõtt ettevõtete aruannete põhjal oli 2024. aastal 563 mln m³. </a:t>
            </a:r>
          </a:p>
          <a:p>
            <a:pPr lvl="1"/>
            <a:r>
              <a:rPr lang="et-EE" noProof="0" dirty="0"/>
              <a:t>Pinnavee osakaal - 74% kogu veevõtust (416 mln m³/a)</a:t>
            </a:r>
          </a:p>
          <a:p>
            <a:pPr lvl="1"/>
            <a:r>
              <a:rPr lang="et-EE" noProof="0" dirty="0"/>
              <a:t>Põhjavee osakaal - 26% kogu veevõtust (146 mln m³/a)</a:t>
            </a:r>
          </a:p>
        </p:txBody>
      </p:sp>
      <p:pic>
        <p:nvPicPr>
          <p:cNvPr id="4" name="Pilt 3" descr="Pilt, millel on kujutatud tekst, kaart, Atlas, diagramm&#10;&#10;Tehisintellekti genereeritud sisu ei pruugi olla õige.">
            <a:extLst>
              <a:ext uri="{FF2B5EF4-FFF2-40B4-BE49-F238E27FC236}">
                <a16:creationId xmlns:a16="http://schemas.microsoft.com/office/drawing/2014/main" id="{C329E209-DA6E-BC3A-A098-204562ABC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9999" y="3651324"/>
            <a:ext cx="2680525" cy="2680525"/>
          </a:xfrm>
          <a:prstGeom prst="rect">
            <a:avLst/>
          </a:prstGeom>
        </p:spPr>
      </p:pic>
      <p:graphicFrame>
        <p:nvGraphicFramePr>
          <p:cNvPr id="5" name="Diagramm 4">
            <a:extLst>
              <a:ext uri="{FF2B5EF4-FFF2-40B4-BE49-F238E27FC236}">
                <a16:creationId xmlns:a16="http://schemas.microsoft.com/office/drawing/2014/main" id="{576F0B37-55B1-FB80-4164-4A6DA6B5FDFC}"/>
              </a:ext>
            </a:extLst>
          </p:cNvPr>
          <p:cNvGraphicFramePr/>
          <p:nvPr>
            <p:extLst>
              <p:ext uri="{D42A27DB-BD31-4B8C-83A1-F6EECF244321}">
                <p14:modId xmlns:p14="http://schemas.microsoft.com/office/powerpoint/2010/main" val="3084402743"/>
              </p:ext>
            </p:extLst>
          </p:nvPr>
        </p:nvGraphicFramePr>
        <p:xfrm>
          <a:off x="554400" y="3952801"/>
          <a:ext cx="6199200" cy="22998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225713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B90FF23-1D76-D43A-E885-3B3AA88D2049}"/>
              </a:ext>
            </a:extLst>
          </p:cNvPr>
          <p:cNvSpPr>
            <a:spLocks noGrp="1"/>
          </p:cNvSpPr>
          <p:nvPr>
            <p:ph type="title"/>
          </p:nvPr>
        </p:nvSpPr>
        <p:spPr/>
        <p:txBody>
          <a:bodyPr/>
          <a:lstStyle/>
          <a:p>
            <a:r>
              <a:rPr lang="et-EE" noProof="0" dirty="0"/>
              <a:t>Põhjavee kasutamine</a:t>
            </a:r>
          </a:p>
        </p:txBody>
      </p:sp>
      <p:graphicFrame>
        <p:nvGraphicFramePr>
          <p:cNvPr id="5" name="Tabel 4">
            <a:extLst>
              <a:ext uri="{FF2B5EF4-FFF2-40B4-BE49-F238E27FC236}">
                <a16:creationId xmlns:a16="http://schemas.microsoft.com/office/drawing/2014/main" id="{84F2FBC1-FC50-E810-23D1-E246D7E3F72D}"/>
              </a:ext>
            </a:extLst>
          </p:cNvPr>
          <p:cNvGraphicFramePr>
            <a:graphicFrameLocks noGrp="1"/>
          </p:cNvGraphicFramePr>
          <p:nvPr>
            <p:extLst>
              <p:ext uri="{D42A27DB-BD31-4B8C-83A1-F6EECF244321}">
                <p14:modId xmlns:p14="http://schemas.microsoft.com/office/powerpoint/2010/main" val="3134308742"/>
              </p:ext>
            </p:extLst>
          </p:nvPr>
        </p:nvGraphicFramePr>
        <p:xfrm>
          <a:off x="457200" y="1302438"/>
          <a:ext cx="4737600" cy="1367681"/>
        </p:xfrm>
        <a:graphic>
          <a:graphicData uri="http://schemas.openxmlformats.org/drawingml/2006/table">
            <a:tbl>
              <a:tblPr firstRow="1" lastRow="1" bandRow="1"/>
              <a:tblGrid>
                <a:gridCol w="1925360">
                  <a:extLst>
                    <a:ext uri="{9D8B030D-6E8A-4147-A177-3AD203B41FA5}">
                      <a16:colId xmlns:a16="http://schemas.microsoft.com/office/drawing/2014/main" val="3369218534"/>
                    </a:ext>
                  </a:extLst>
                </a:gridCol>
                <a:gridCol w="1702694">
                  <a:extLst>
                    <a:ext uri="{9D8B030D-6E8A-4147-A177-3AD203B41FA5}">
                      <a16:colId xmlns:a16="http://schemas.microsoft.com/office/drawing/2014/main" val="505463609"/>
                    </a:ext>
                  </a:extLst>
                </a:gridCol>
                <a:gridCol w="1109546">
                  <a:extLst>
                    <a:ext uri="{9D8B030D-6E8A-4147-A177-3AD203B41FA5}">
                      <a16:colId xmlns:a16="http://schemas.microsoft.com/office/drawing/2014/main" val="2102804522"/>
                    </a:ext>
                  </a:extLst>
                </a:gridCol>
              </a:tblGrid>
              <a:tr h="195383">
                <a:tc>
                  <a:txBody>
                    <a:bodyPr/>
                    <a:lstStyle/>
                    <a:p>
                      <a:pPr algn="l">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KASUTUSLIIK</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TEGELIK (m</a:t>
                      </a:r>
                      <a:r>
                        <a:rPr lang="et-EE" sz="1100" b="1" baseline="30000" noProof="0" dirty="0">
                          <a:effectLst/>
                          <a:latin typeface="Calibri" panose="020F0502020204030204" pitchFamily="34" charset="0"/>
                          <a:ea typeface="Times New Roman" panose="02020603050405020304" pitchFamily="18" charset="0"/>
                          <a:cs typeface="Segoe UI" panose="020B0502040204020203" pitchFamily="34" charset="0"/>
                        </a:rPr>
                        <a:t>3</a:t>
                      </a: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/a)</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LUBATUD (m</a:t>
                      </a:r>
                      <a:r>
                        <a:rPr lang="et-EE" sz="1100" b="1" baseline="30000" noProof="0" dirty="0">
                          <a:effectLst/>
                          <a:latin typeface="Calibri" panose="020F0502020204030204" pitchFamily="34" charset="0"/>
                          <a:ea typeface="Times New Roman" panose="02020603050405020304" pitchFamily="18" charset="0"/>
                          <a:cs typeface="Segoe UI" panose="020B0502040204020203" pitchFamily="34" charset="0"/>
                        </a:rPr>
                        <a:t>3</a:t>
                      </a: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/a)</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812311033"/>
                  </a:ext>
                </a:extLst>
              </a:tr>
              <a:tr h="195383">
                <a:tc>
                  <a:txBody>
                    <a:bodyPr/>
                    <a:lstStyle/>
                    <a:p>
                      <a:pPr algn="l">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kaevandusvesi</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140 758 023</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413 252 360</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102035252"/>
                  </a:ext>
                </a:extLst>
              </a:tr>
              <a:tr h="195383">
                <a:tc>
                  <a:txBody>
                    <a:bodyPr/>
                    <a:lstStyle/>
                    <a:p>
                      <a:pPr algn="l">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olmevesi</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4 341 922</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17 027 259</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088180410"/>
                  </a:ext>
                </a:extLst>
              </a:tr>
              <a:tr h="195383">
                <a:tc>
                  <a:txBody>
                    <a:bodyPr/>
                    <a:lstStyle/>
                    <a:p>
                      <a:pPr algn="l">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tehnoloogiline vesi</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864 974</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2 015 262</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337436683"/>
                  </a:ext>
                </a:extLst>
              </a:tr>
              <a:tr h="195383">
                <a:tc>
                  <a:txBody>
                    <a:bodyPr/>
                    <a:lstStyle/>
                    <a:p>
                      <a:pPr algn="l">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põllumajandusmaa niisutamine</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28 742</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78 706</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4101430945"/>
                  </a:ext>
                </a:extLst>
              </a:tr>
              <a:tr h="195383">
                <a:tc>
                  <a:txBody>
                    <a:bodyPr/>
                    <a:lstStyle/>
                    <a:p>
                      <a:pPr algn="l">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muu</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5 904</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209 680</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140665667"/>
                  </a:ext>
                </a:extLst>
              </a:tr>
              <a:tr h="195383">
                <a:tc>
                  <a:txBody>
                    <a:bodyPr/>
                    <a:lstStyle/>
                    <a:p>
                      <a:pPr algn="l">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KOKKU</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Calibri" panose="020F0502020204030204" pitchFamily="34" charset="0"/>
                          <a:cs typeface="Times New Roman" panose="02020603050405020304" pitchFamily="18" charset="0"/>
                        </a:rPr>
                        <a:t>145 999 565</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Calibri" panose="020F0502020204030204" pitchFamily="34" charset="0"/>
                          <a:cs typeface="Times New Roman" panose="02020603050405020304" pitchFamily="18" charset="0"/>
                        </a:rPr>
                        <a:t>432 583 267</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553934196"/>
                  </a:ext>
                </a:extLst>
              </a:tr>
            </a:tbl>
          </a:graphicData>
        </a:graphic>
      </p:graphicFrame>
      <p:graphicFrame>
        <p:nvGraphicFramePr>
          <p:cNvPr id="7" name="Tabel 6">
            <a:extLst>
              <a:ext uri="{FF2B5EF4-FFF2-40B4-BE49-F238E27FC236}">
                <a16:creationId xmlns:a16="http://schemas.microsoft.com/office/drawing/2014/main" id="{458A6974-C3C5-DE38-7501-FA70630C5110}"/>
              </a:ext>
            </a:extLst>
          </p:cNvPr>
          <p:cNvGraphicFramePr>
            <a:graphicFrameLocks noGrp="1"/>
          </p:cNvGraphicFramePr>
          <p:nvPr>
            <p:extLst>
              <p:ext uri="{D42A27DB-BD31-4B8C-83A1-F6EECF244321}">
                <p14:modId xmlns:p14="http://schemas.microsoft.com/office/powerpoint/2010/main" val="4163952045"/>
              </p:ext>
            </p:extLst>
          </p:nvPr>
        </p:nvGraphicFramePr>
        <p:xfrm>
          <a:off x="457200" y="2785319"/>
          <a:ext cx="3937396" cy="3825824"/>
        </p:xfrm>
        <a:graphic>
          <a:graphicData uri="http://schemas.openxmlformats.org/drawingml/2006/table">
            <a:tbl>
              <a:tblPr firstRow="1" lastRow="1" bandRow="1"/>
              <a:tblGrid>
                <a:gridCol w="1681730">
                  <a:extLst>
                    <a:ext uri="{9D8B030D-6E8A-4147-A177-3AD203B41FA5}">
                      <a16:colId xmlns:a16="http://schemas.microsoft.com/office/drawing/2014/main" val="4099875290"/>
                    </a:ext>
                  </a:extLst>
                </a:gridCol>
                <a:gridCol w="1127833">
                  <a:extLst>
                    <a:ext uri="{9D8B030D-6E8A-4147-A177-3AD203B41FA5}">
                      <a16:colId xmlns:a16="http://schemas.microsoft.com/office/drawing/2014/main" val="1209407456"/>
                    </a:ext>
                  </a:extLst>
                </a:gridCol>
                <a:gridCol w="1127833">
                  <a:extLst>
                    <a:ext uri="{9D8B030D-6E8A-4147-A177-3AD203B41FA5}">
                      <a16:colId xmlns:a16="http://schemas.microsoft.com/office/drawing/2014/main" val="1695786810"/>
                    </a:ext>
                  </a:extLst>
                </a:gridCol>
              </a:tblGrid>
              <a:tr h="235570">
                <a:tc>
                  <a:txBody>
                    <a:bodyPr/>
                    <a:lstStyle/>
                    <a:p>
                      <a:pPr algn="l">
                        <a:lnSpc>
                          <a:spcPct val="115000"/>
                        </a:lnSpc>
                        <a:spcAft>
                          <a:spcPts val="1000"/>
                        </a:spcAft>
                        <a:buNone/>
                      </a:pPr>
                      <a:r>
                        <a:rPr lang="et-EE" sz="1100" b="1" noProof="0" dirty="0">
                          <a:effectLst/>
                          <a:latin typeface="Calibri" panose="020F0502020204030204" pitchFamily="34" charset="0"/>
                          <a:ea typeface="Calibri" panose="020F0502020204030204" pitchFamily="34" charset="0"/>
                          <a:cs typeface="Times New Roman" panose="02020603050405020304" pitchFamily="18" charset="0"/>
                        </a:rPr>
                        <a:t>PÕHJAVEEKOGUM</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TEGELIK m</a:t>
                      </a:r>
                      <a:r>
                        <a:rPr lang="et-EE" sz="1100" b="1" baseline="30000" noProof="0" dirty="0">
                          <a:effectLst/>
                          <a:latin typeface="Calibri" panose="020F0502020204030204" pitchFamily="34" charset="0"/>
                          <a:ea typeface="Times New Roman" panose="02020603050405020304" pitchFamily="18" charset="0"/>
                          <a:cs typeface="Segoe UI" panose="020B0502040204020203" pitchFamily="34" charset="0"/>
                        </a:rPr>
                        <a:t>3</a:t>
                      </a: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/a</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LUBATUD m</a:t>
                      </a:r>
                      <a:r>
                        <a:rPr lang="et-EE" sz="1100" b="1" baseline="30000" noProof="0" dirty="0">
                          <a:effectLst/>
                          <a:latin typeface="Calibri" panose="020F0502020204030204" pitchFamily="34" charset="0"/>
                          <a:ea typeface="Times New Roman" panose="02020603050405020304" pitchFamily="18" charset="0"/>
                          <a:cs typeface="Segoe UI" panose="020B0502040204020203" pitchFamily="34" charset="0"/>
                        </a:rPr>
                        <a:t>3</a:t>
                      </a: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/a</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536475715"/>
                  </a:ext>
                </a:extLst>
              </a:tr>
              <a:tr h="478228">
                <a:tc>
                  <a:txBody>
                    <a:bodyPr/>
                    <a:lstStyle/>
                    <a:p>
                      <a:pPr algn="l">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Kambriumi-Vendi </a:t>
                      </a:r>
                      <a:r>
                        <a:rPr lang="et-EE" sz="1100" noProof="0" dirty="0" err="1">
                          <a:effectLst/>
                          <a:latin typeface="Calibri" panose="020F0502020204030204" pitchFamily="34" charset="0"/>
                          <a:ea typeface="Calibri" panose="020F0502020204030204" pitchFamily="34" charset="0"/>
                          <a:cs typeface="Times New Roman" panose="02020603050405020304" pitchFamily="18" charset="0"/>
                        </a:rPr>
                        <a:t>Gdovi</a:t>
                      </a: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 põhjaveekogum (1)</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1 624 755</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4 164 603</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732428056"/>
                  </a:ext>
                </a:extLst>
              </a:tr>
              <a:tr h="478228">
                <a:tc>
                  <a:txBody>
                    <a:bodyPr/>
                    <a:lstStyle/>
                    <a:p>
                      <a:pPr algn="l">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Kambriumi-Vendi </a:t>
                      </a:r>
                      <a:r>
                        <a:rPr lang="et-EE" sz="1100" noProof="0" dirty="0" err="1">
                          <a:effectLst/>
                          <a:latin typeface="Calibri" panose="020F0502020204030204" pitchFamily="34" charset="0"/>
                          <a:ea typeface="Calibri" panose="020F0502020204030204" pitchFamily="34" charset="0"/>
                          <a:cs typeface="Times New Roman" panose="02020603050405020304" pitchFamily="18" charset="0"/>
                        </a:rPr>
                        <a:t>Voronka</a:t>
                      </a: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 põhjaveekogum (2)</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1 317 475</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2 850 747</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4134371228"/>
                  </a:ext>
                </a:extLst>
              </a:tr>
              <a:tr h="720886">
                <a:tc>
                  <a:txBody>
                    <a:bodyPr/>
                    <a:lstStyle/>
                    <a:p>
                      <a:pPr algn="l">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Ordoviitsiumi-Kambriumi Virumaa põhjaveekogum Ida-Eesti vesikonnas (5a)</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321 186</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917 545</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570586677"/>
                  </a:ext>
                </a:extLst>
              </a:tr>
              <a:tr h="478228">
                <a:tc>
                  <a:txBody>
                    <a:bodyPr/>
                    <a:lstStyle/>
                    <a:p>
                      <a:pPr algn="l">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Ordoviitsiumi Ida-Viru põhjaveekogum (6)</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101 416</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8 684 700</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913124817"/>
                  </a:ext>
                </a:extLst>
              </a:tr>
              <a:tr h="720886">
                <a:tc>
                  <a:txBody>
                    <a:bodyPr/>
                    <a:lstStyle/>
                    <a:p>
                      <a:pPr algn="l">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Ordoviitsiumi Ida-Viru põlevkivibasseini põhjaveekogum (7)</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140 722 407</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413 045 672</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09055657"/>
                  </a:ext>
                </a:extLst>
              </a:tr>
              <a:tr h="478228">
                <a:tc>
                  <a:txBody>
                    <a:bodyPr/>
                    <a:lstStyle/>
                    <a:p>
                      <a:pPr algn="l">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Kvaternaari </a:t>
                      </a:r>
                      <a:r>
                        <a:rPr lang="et-EE" sz="1100" noProof="0" dirty="0" err="1">
                          <a:effectLst/>
                          <a:latin typeface="Calibri" panose="020F0502020204030204" pitchFamily="34" charset="0"/>
                          <a:ea typeface="Calibri" panose="020F0502020204030204" pitchFamily="34" charset="0"/>
                          <a:cs typeface="Times New Roman" panose="02020603050405020304" pitchFamily="18" charset="0"/>
                        </a:rPr>
                        <a:t>Vasavere</a:t>
                      </a: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 põhjaveekogum (27)</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1 912 326</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2 920 000</a:t>
                      </a: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833743694"/>
                  </a:ext>
                </a:extLst>
              </a:tr>
              <a:tr h="235570">
                <a:tc>
                  <a:txBody>
                    <a:bodyPr/>
                    <a:lstStyle/>
                    <a:p>
                      <a:pPr algn="l">
                        <a:lnSpc>
                          <a:spcPct val="115000"/>
                        </a:lnSpc>
                        <a:spcAft>
                          <a:spcPts val="1000"/>
                        </a:spcAft>
                        <a:buNone/>
                      </a:pPr>
                      <a:r>
                        <a:rPr lang="et-EE" sz="1100" b="1" noProof="0" dirty="0">
                          <a:effectLst/>
                          <a:latin typeface="Calibri" panose="020F0502020204030204" pitchFamily="34" charset="0"/>
                          <a:ea typeface="Calibri" panose="020F0502020204030204" pitchFamily="34" charset="0"/>
                          <a:cs typeface="Times New Roman" panose="02020603050405020304" pitchFamily="18" charset="0"/>
                        </a:rPr>
                        <a:t>KOKKU</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Calibri" panose="020F0502020204030204" pitchFamily="34" charset="0"/>
                          <a:cs typeface="Times New Roman" panose="02020603050405020304" pitchFamily="18" charset="0"/>
                        </a:rPr>
                        <a:t>145 999 565</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Calibri" panose="020F0502020204030204" pitchFamily="34" charset="0"/>
                          <a:cs typeface="Times New Roman" panose="02020603050405020304" pitchFamily="18" charset="0"/>
                        </a:rPr>
                        <a:t>432 583 267</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9092" marR="49092"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533887060"/>
                  </a:ext>
                </a:extLst>
              </a:tr>
            </a:tbl>
          </a:graphicData>
        </a:graphic>
      </p:graphicFrame>
      <p:sp>
        <p:nvSpPr>
          <p:cNvPr id="10" name="TextBox 9">
            <a:extLst>
              <a:ext uri="{FF2B5EF4-FFF2-40B4-BE49-F238E27FC236}">
                <a16:creationId xmlns:a16="http://schemas.microsoft.com/office/drawing/2014/main" id="{D189E7DB-1EDC-55CB-3C3B-DFA9EDE4BA83}"/>
              </a:ext>
            </a:extLst>
          </p:cNvPr>
          <p:cNvSpPr txBox="1"/>
          <p:nvPr/>
        </p:nvSpPr>
        <p:spPr>
          <a:xfrm>
            <a:off x="5709600" y="1302438"/>
            <a:ext cx="5659200" cy="5405647"/>
          </a:xfrm>
          <a:prstGeom prst="rect">
            <a:avLst/>
          </a:prstGeom>
          <a:noFill/>
        </p:spPr>
        <p:txBody>
          <a:bodyPr wrap="square" rtlCol="0">
            <a:spAutoFit/>
          </a:bodyPr>
          <a:lstStyle/>
          <a:p>
            <a:pPr marL="342900" lvl="0" indent="-342900" algn="l">
              <a:lnSpc>
                <a:spcPct val="107000"/>
              </a:lnSpc>
              <a:spcAft>
                <a:spcPts val="800"/>
              </a:spcAft>
              <a:buFont typeface="Symbol" panose="05050102010706020507" pitchFamily="18" charset="2"/>
              <a:buChar char=""/>
            </a:pPr>
            <a:r>
              <a:rPr lang="et-EE" sz="1400" noProof="0" dirty="0">
                <a:effectLst/>
                <a:latin typeface="Calibri" panose="020F0502020204030204" pitchFamily="34" charset="0"/>
                <a:ea typeface="Calibri" panose="020F0502020204030204" pitchFamily="34" charset="0"/>
                <a:cs typeface="Times New Roman" panose="02020603050405020304" pitchFamily="18" charset="0"/>
              </a:rPr>
              <a:t>Tegelik põhjaveevõtt joogi‑, olme‑ ja tootmisvee tarbeks on koondunud üksikutesse veehaaretesse ning jääb loodusliku ressursiga võrreldes väikeseks.</a:t>
            </a:r>
          </a:p>
          <a:p>
            <a:pPr marL="342900" lvl="0" indent="-342900" algn="l">
              <a:lnSpc>
                <a:spcPct val="107000"/>
              </a:lnSpc>
              <a:spcAft>
                <a:spcPts val="800"/>
              </a:spcAft>
              <a:buFont typeface="Symbol" panose="05050102010706020507" pitchFamily="18" charset="2"/>
              <a:buChar char=""/>
            </a:pPr>
            <a:r>
              <a:rPr lang="et-EE" sz="1400" noProof="0" dirty="0">
                <a:effectLst/>
                <a:latin typeface="Calibri" panose="020F0502020204030204" pitchFamily="34" charset="0"/>
                <a:ea typeface="Calibri" panose="020F0502020204030204" pitchFamily="34" charset="0"/>
                <a:cs typeface="Times New Roman" panose="02020603050405020304" pitchFamily="18" charset="0"/>
              </a:rPr>
              <a:t>Veevõtu raskuskese paikneb Ordoviitsiumi Ida‑Viru põlevkivibasseini põhjaveekogumis, kust pärineb suurim osa põhjaveevõtust kaevandusvee kujul.</a:t>
            </a:r>
          </a:p>
          <a:p>
            <a:pPr marL="342900" lvl="0" indent="-342900" algn="l">
              <a:lnSpc>
                <a:spcPct val="107000"/>
              </a:lnSpc>
              <a:spcAft>
                <a:spcPts val="800"/>
              </a:spcAft>
              <a:buFont typeface="Symbol" panose="05050102010706020507" pitchFamily="18" charset="2"/>
              <a:buChar char=""/>
            </a:pPr>
            <a:r>
              <a:rPr lang="et-EE" sz="1400" noProof="0" dirty="0">
                <a:effectLst/>
                <a:latin typeface="Calibri" panose="020F0502020204030204" pitchFamily="34" charset="0"/>
                <a:ea typeface="Calibri" panose="020F0502020204030204" pitchFamily="34" charset="0"/>
                <a:cs typeface="Times New Roman" panose="02020603050405020304" pitchFamily="18" charset="0"/>
              </a:rPr>
              <a:t>Kambriumi–Vendi </a:t>
            </a:r>
            <a:r>
              <a:rPr lang="et-EE" sz="1400" noProof="0" dirty="0" err="1">
                <a:effectLst/>
                <a:latin typeface="Calibri" panose="020F0502020204030204" pitchFamily="34" charset="0"/>
                <a:ea typeface="Calibri" panose="020F0502020204030204" pitchFamily="34" charset="0"/>
                <a:cs typeface="Times New Roman" panose="02020603050405020304" pitchFamily="18" charset="0"/>
              </a:rPr>
              <a:t>Gdovi</a:t>
            </a:r>
            <a:r>
              <a:rPr lang="et-EE" sz="1400" noProof="0" dirty="0">
                <a:effectLst/>
                <a:latin typeface="Calibri" panose="020F0502020204030204" pitchFamily="34" charset="0"/>
                <a:ea typeface="Calibri" panose="020F0502020204030204" pitchFamily="34" charset="0"/>
                <a:cs typeface="Times New Roman" panose="02020603050405020304" pitchFamily="18" charset="0"/>
              </a:rPr>
              <a:t> põhjaveekogumi veevõtt jääb alla loodusliku ressursi ning veevõttu teostatakse mitmest veehaardest valdavalt olme‑ ja tootmisvee tarbeks.</a:t>
            </a:r>
          </a:p>
          <a:p>
            <a:pPr marL="342900" lvl="0" indent="-342900" algn="l">
              <a:lnSpc>
                <a:spcPct val="107000"/>
              </a:lnSpc>
              <a:spcAft>
                <a:spcPts val="800"/>
              </a:spcAft>
              <a:buFont typeface="Symbol" panose="05050102010706020507" pitchFamily="18" charset="2"/>
              <a:buChar char=""/>
            </a:pPr>
            <a:r>
              <a:rPr lang="et-EE" sz="1400" noProof="0" dirty="0">
                <a:effectLst/>
                <a:latin typeface="Calibri" panose="020F0502020204030204" pitchFamily="34" charset="0"/>
                <a:ea typeface="Calibri" panose="020F0502020204030204" pitchFamily="34" charset="0"/>
                <a:cs typeface="Times New Roman" panose="02020603050405020304" pitchFamily="18" charset="0"/>
              </a:rPr>
              <a:t>Kambriumi–Vendi </a:t>
            </a:r>
            <a:r>
              <a:rPr lang="et-EE" sz="1400" noProof="0" dirty="0" err="1">
                <a:effectLst/>
                <a:latin typeface="Calibri" panose="020F0502020204030204" pitchFamily="34" charset="0"/>
                <a:ea typeface="Calibri" panose="020F0502020204030204" pitchFamily="34" charset="0"/>
                <a:cs typeface="Times New Roman" panose="02020603050405020304" pitchFamily="18" charset="0"/>
              </a:rPr>
              <a:t>Voronka</a:t>
            </a:r>
            <a:r>
              <a:rPr lang="et-EE" sz="1400" noProof="0" dirty="0">
                <a:effectLst/>
                <a:latin typeface="Calibri" panose="020F0502020204030204" pitchFamily="34" charset="0"/>
                <a:ea typeface="Calibri" panose="020F0502020204030204" pitchFamily="34" charset="0"/>
                <a:cs typeface="Times New Roman" panose="02020603050405020304" pitchFamily="18" charset="0"/>
              </a:rPr>
              <a:t> põhjaveekogumis on veevõtt koondunud eeskätt rannikualadele ning seotud peamiselt </a:t>
            </a:r>
            <a:r>
              <a:rPr lang="et-EE" sz="1400" noProof="0" dirty="0" err="1">
                <a:effectLst/>
                <a:latin typeface="Calibri" panose="020F0502020204030204" pitchFamily="34" charset="0"/>
                <a:ea typeface="Calibri" panose="020F0502020204030204" pitchFamily="34" charset="0"/>
                <a:cs typeface="Times New Roman" panose="02020603050405020304" pitchFamily="18" charset="0"/>
              </a:rPr>
              <a:t>ühisveevarustusega</a:t>
            </a:r>
            <a:r>
              <a:rPr lang="et-EE" sz="1400" noProof="0" dirty="0">
                <a:effectLst/>
                <a:latin typeface="Calibri" panose="020F0502020204030204" pitchFamily="34" charset="0"/>
                <a:ea typeface="Calibri" panose="020F0502020204030204" pitchFamily="34" charset="0"/>
                <a:cs typeface="Times New Roman" panose="02020603050405020304" pitchFamily="18" charset="0"/>
              </a:rPr>
              <a:t>; kogumis on suur arv veehaardeid.</a:t>
            </a:r>
          </a:p>
          <a:p>
            <a:pPr marL="342900" lvl="0" indent="-342900" algn="l">
              <a:lnSpc>
                <a:spcPct val="107000"/>
              </a:lnSpc>
              <a:spcAft>
                <a:spcPts val="800"/>
              </a:spcAft>
              <a:buFont typeface="Symbol" panose="05050102010706020507" pitchFamily="18" charset="2"/>
              <a:buChar char=""/>
            </a:pPr>
            <a:r>
              <a:rPr lang="et-EE" sz="1400" noProof="0" dirty="0">
                <a:effectLst/>
                <a:latin typeface="Calibri" panose="020F0502020204030204" pitchFamily="34" charset="0"/>
                <a:ea typeface="Calibri" panose="020F0502020204030204" pitchFamily="34" charset="0"/>
                <a:cs typeface="Times New Roman" panose="02020603050405020304" pitchFamily="18" charset="0"/>
              </a:rPr>
              <a:t>Ordoviitsiumi–Kambriumi Virumaa põhjaveekogumis toimub põhjaveevõtt peamiselt olmevee tarbeks ning paljude väikese veevõtuga kaevude kaudu.</a:t>
            </a:r>
          </a:p>
          <a:p>
            <a:pPr marL="342900" lvl="0" indent="-342900" algn="l">
              <a:lnSpc>
                <a:spcPct val="107000"/>
              </a:lnSpc>
              <a:spcAft>
                <a:spcPts val="800"/>
              </a:spcAft>
              <a:buFont typeface="Symbol" panose="05050102010706020507" pitchFamily="18" charset="2"/>
              <a:buChar char=""/>
            </a:pPr>
            <a:r>
              <a:rPr lang="et-EE" sz="1400" noProof="0" dirty="0">
                <a:effectLst/>
                <a:latin typeface="Calibri" panose="020F0502020204030204" pitchFamily="34" charset="0"/>
                <a:ea typeface="Calibri" panose="020F0502020204030204" pitchFamily="34" charset="0"/>
                <a:cs typeface="Times New Roman" panose="02020603050405020304" pitchFamily="18" charset="0"/>
              </a:rPr>
              <a:t>Ordoviitsiumi Ida‑Viru põhjaveekogumis on põhjaveevõtt väikesemahuline.</a:t>
            </a:r>
          </a:p>
          <a:p>
            <a:pPr marL="342900" lvl="0" indent="-342900" algn="l">
              <a:lnSpc>
                <a:spcPct val="107000"/>
              </a:lnSpc>
              <a:spcAft>
                <a:spcPts val="800"/>
              </a:spcAft>
              <a:buFont typeface="Symbol" panose="05050102010706020507" pitchFamily="18" charset="2"/>
              <a:buChar char=""/>
            </a:pPr>
            <a:r>
              <a:rPr lang="et-EE" sz="1400" noProof="0" dirty="0">
                <a:effectLst/>
                <a:latin typeface="Calibri" panose="020F0502020204030204" pitchFamily="34" charset="0"/>
                <a:ea typeface="Calibri" panose="020F0502020204030204" pitchFamily="34" charset="0"/>
                <a:cs typeface="Times New Roman" panose="02020603050405020304" pitchFamily="18" charset="0"/>
              </a:rPr>
              <a:t>Kvaternaari </a:t>
            </a:r>
            <a:r>
              <a:rPr lang="et-EE" sz="1400" noProof="0" dirty="0" err="1">
                <a:effectLst/>
                <a:latin typeface="Calibri" panose="020F0502020204030204" pitchFamily="34" charset="0"/>
                <a:ea typeface="Calibri" panose="020F0502020204030204" pitchFamily="34" charset="0"/>
                <a:cs typeface="Times New Roman" panose="02020603050405020304" pitchFamily="18" charset="0"/>
              </a:rPr>
              <a:t>Vasavere</a:t>
            </a:r>
            <a:r>
              <a:rPr lang="et-EE" sz="1400" noProof="0" dirty="0">
                <a:effectLst/>
                <a:latin typeface="Calibri" panose="020F0502020204030204" pitchFamily="34" charset="0"/>
                <a:ea typeface="Calibri" panose="020F0502020204030204" pitchFamily="34" charset="0"/>
                <a:cs typeface="Times New Roman" panose="02020603050405020304" pitchFamily="18" charset="0"/>
              </a:rPr>
              <a:t> põhjaveekogumis toimub põhjaveevõtt vaid ühest veehaardest ning kasutus on suunatud olmevee tagamisele.</a:t>
            </a:r>
          </a:p>
          <a:p>
            <a:endParaRPr lang="et-EE" sz="1400" noProof="0" dirty="0"/>
          </a:p>
        </p:txBody>
      </p:sp>
    </p:spTree>
    <p:extLst>
      <p:ext uri="{BB962C8B-B14F-4D97-AF65-F5344CB8AC3E}">
        <p14:creationId xmlns:p14="http://schemas.microsoft.com/office/powerpoint/2010/main" val="1516771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AF0E2AC-0267-A6DA-615B-23AD4DBC0BE6}"/>
              </a:ext>
            </a:extLst>
          </p:cNvPr>
          <p:cNvSpPr>
            <a:spLocks noGrp="1"/>
          </p:cNvSpPr>
          <p:nvPr>
            <p:ph type="title"/>
          </p:nvPr>
        </p:nvSpPr>
        <p:spPr/>
        <p:txBody>
          <a:bodyPr/>
          <a:lstStyle/>
          <a:p>
            <a:r>
              <a:rPr lang="et-EE" noProof="0" dirty="0"/>
              <a:t>Pinnavee kasutamine</a:t>
            </a:r>
          </a:p>
        </p:txBody>
      </p:sp>
      <p:graphicFrame>
        <p:nvGraphicFramePr>
          <p:cNvPr id="4" name="Tabel 3">
            <a:extLst>
              <a:ext uri="{FF2B5EF4-FFF2-40B4-BE49-F238E27FC236}">
                <a16:creationId xmlns:a16="http://schemas.microsoft.com/office/drawing/2014/main" id="{B9F381F8-EEEB-AA04-BB25-458932CF0957}"/>
              </a:ext>
            </a:extLst>
          </p:cNvPr>
          <p:cNvGraphicFramePr>
            <a:graphicFrameLocks noGrp="1"/>
          </p:cNvGraphicFramePr>
          <p:nvPr>
            <p:extLst>
              <p:ext uri="{D42A27DB-BD31-4B8C-83A1-F6EECF244321}">
                <p14:modId xmlns:p14="http://schemas.microsoft.com/office/powerpoint/2010/main" val="157450253"/>
              </p:ext>
            </p:extLst>
          </p:nvPr>
        </p:nvGraphicFramePr>
        <p:xfrm>
          <a:off x="457200" y="1548844"/>
          <a:ext cx="4878600" cy="1151154"/>
        </p:xfrm>
        <a:graphic>
          <a:graphicData uri="http://schemas.openxmlformats.org/drawingml/2006/table">
            <a:tbl>
              <a:tblPr firstRow="1" bandRow="1"/>
              <a:tblGrid>
                <a:gridCol w="1982663">
                  <a:extLst>
                    <a:ext uri="{9D8B030D-6E8A-4147-A177-3AD203B41FA5}">
                      <a16:colId xmlns:a16="http://schemas.microsoft.com/office/drawing/2014/main" val="1391007772"/>
                    </a:ext>
                  </a:extLst>
                </a:gridCol>
                <a:gridCol w="1753369">
                  <a:extLst>
                    <a:ext uri="{9D8B030D-6E8A-4147-A177-3AD203B41FA5}">
                      <a16:colId xmlns:a16="http://schemas.microsoft.com/office/drawing/2014/main" val="1353475738"/>
                    </a:ext>
                  </a:extLst>
                </a:gridCol>
                <a:gridCol w="1142568">
                  <a:extLst>
                    <a:ext uri="{9D8B030D-6E8A-4147-A177-3AD203B41FA5}">
                      <a16:colId xmlns:a16="http://schemas.microsoft.com/office/drawing/2014/main" val="4292958019"/>
                    </a:ext>
                  </a:extLst>
                </a:gridCol>
              </a:tblGrid>
              <a:tr h="191859">
                <a:tc>
                  <a:txBody>
                    <a:bodyPr/>
                    <a:lstStyle/>
                    <a:p>
                      <a:pPr algn="l">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KASUTUSLIIK</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TEGELIK m</a:t>
                      </a:r>
                      <a:r>
                        <a:rPr lang="et-EE" sz="1100" b="1" baseline="30000" noProof="0" dirty="0">
                          <a:effectLst/>
                          <a:latin typeface="Calibri" panose="020F0502020204030204" pitchFamily="34" charset="0"/>
                          <a:ea typeface="Times New Roman" panose="02020603050405020304" pitchFamily="18" charset="0"/>
                          <a:cs typeface="Segoe UI" panose="020B0502040204020203" pitchFamily="34" charset="0"/>
                        </a:rPr>
                        <a:t>3</a:t>
                      </a: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/a 2024</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LUBATUD m</a:t>
                      </a:r>
                      <a:r>
                        <a:rPr lang="et-EE" sz="1100" b="1" baseline="30000" noProof="0" dirty="0">
                          <a:effectLst/>
                          <a:latin typeface="Calibri" panose="020F0502020204030204" pitchFamily="34" charset="0"/>
                          <a:ea typeface="Times New Roman" panose="02020603050405020304" pitchFamily="18" charset="0"/>
                          <a:cs typeface="Segoe UI" panose="020B0502040204020203" pitchFamily="34" charset="0"/>
                        </a:rPr>
                        <a:t>3</a:t>
                      </a: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/a</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324183472"/>
                  </a:ext>
                </a:extLst>
              </a:tr>
              <a:tr h="191859">
                <a:tc>
                  <a:txBody>
                    <a:bodyPr/>
                    <a:lstStyle/>
                    <a:p>
                      <a:pPr algn="l">
                        <a:lnSpc>
                          <a:spcPct val="115000"/>
                        </a:lnSpc>
                        <a:spcAft>
                          <a:spcPts val="1000"/>
                        </a:spcAft>
                        <a:buNone/>
                      </a:pPr>
                      <a:r>
                        <a:rPr lang="et-EE" sz="1100" noProof="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jahutusvesi</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412 306 890</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2 361 039 272</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815508647"/>
                  </a:ext>
                </a:extLst>
              </a:tr>
              <a:tr h="191859">
                <a:tc>
                  <a:txBody>
                    <a:bodyPr/>
                    <a:lstStyle/>
                    <a:p>
                      <a:pPr algn="l">
                        <a:lnSpc>
                          <a:spcPct val="115000"/>
                        </a:lnSpc>
                        <a:spcAft>
                          <a:spcPts val="1000"/>
                        </a:spcAft>
                        <a:buNone/>
                      </a:pPr>
                      <a:r>
                        <a:rPr lang="et-EE" sz="1100" noProof="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olmevesi</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3 979 323</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482 582 496</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518333186"/>
                  </a:ext>
                </a:extLst>
              </a:tr>
              <a:tr h="191859">
                <a:tc>
                  <a:txBody>
                    <a:bodyPr/>
                    <a:lstStyle/>
                    <a:p>
                      <a:pPr algn="l">
                        <a:lnSpc>
                          <a:spcPct val="115000"/>
                        </a:lnSpc>
                        <a:spcAft>
                          <a:spcPts val="1000"/>
                        </a:spcAft>
                        <a:buNone/>
                      </a:pPr>
                      <a:r>
                        <a:rPr lang="et-EE" sz="1100" noProof="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tehnoloogiline vesi</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415 201</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66 552 920</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712866730"/>
                  </a:ext>
                </a:extLst>
              </a:tr>
              <a:tr h="191859">
                <a:tc>
                  <a:txBody>
                    <a:bodyPr/>
                    <a:lstStyle/>
                    <a:p>
                      <a:pPr algn="l">
                        <a:lnSpc>
                          <a:spcPct val="115000"/>
                        </a:lnSpc>
                        <a:spcAft>
                          <a:spcPts val="1000"/>
                        </a:spcAft>
                        <a:buNone/>
                      </a:pPr>
                      <a:r>
                        <a:rPr lang="et-EE" sz="1100" noProof="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põllumajandusmaa niisutamine</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80 668</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rPr>
                        <a:t>148 500</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288495380"/>
                  </a:ext>
                </a:extLst>
              </a:tr>
              <a:tr h="191859">
                <a:tc>
                  <a:txBody>
                    <a:bodyPr/>
                    <a:lstStyle/>
                    <a:p>
                      <a:pPr algn="l">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KOKKU</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416 782 082</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2 910 323 188</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774546865"/>
                  </a:ext>
                </a:extLst>
              </a:tr>
            </a:tbl>
          </a:graphicData>
        </a:graphic>
      </p:graphicFrame>
      <p:graphicFrame>
        <p:nvGraphicFramePr>
          <p:cNvPr id="5" name="Tabel 4">
            <a:extLst>
              <a:ext uri="{FF2B5EF4-FFF2-40B4-BE49-F238E27FC236}">
                <a16:creationId xmlns:a16="http://schemas.microsoft.com/office/drawing/2014/main" id="{763BC439-8EF0-D820-BEDC-051BC72E3890}"/>
              </a:ext>
            </a:extLst>
          </p:cNvPr>
          <p:cNvGraphicFramePr>
            <a:graphicFrameLocks noGrp="1"/>
          </p:cNvGraphicFramePr>
          <p:nvPr>
            <p:extLst>
              <p:ext uri="{D42A27DB-BD31-4B8C-83A1-F6EECF244321}">
                <p14:modId xmlns:p14="http://schemas.microsoft.com/office/powerpoint/2010/main" val="3639788030"/>
              </p:ext>
            </p:extLst>
          </p:nvPr>
        </p:nvGraphicFramePr>
        <p:xfrm>
          <a:off x="457199" y="3016162"/>
          <a:ext cx="4878600" cy="1451864"/>
        </p:xfrm>
        <a:graphic>
          <a:graphicData uri="http://schemas.openxmlformats.org/drawingml/2006/table">
            <a:tbl>
              <a:tblPr firstRow="1" bandRow="1"/>
              <a:tblGrid>
                <a:gridCol w="2289889">
                  <a:extLst>
                    <a:ext uri="{9D8B030D-6E8A-4147-A177-3AD203B41FA5}">
                      <a16:colId xmlns:a16="http://schemas.microsoft.com/office/drawing/2014/main" val="3815798887"/>
                    </a:ext>
                  </a:extLst>
                </a:gridCol>
                <a:gridCol w="1449958">
                  <a:extLst>
                    <a:ext uri="{9D8B030D-6E8A-4147-A177-3AD203B41FA5}">
                      <a16:colId xmlns:a16="http://schemas.microsoft.com/office/drawing/2014/main" val="37323551"/>
                    </a:ext>
                  </a:extLst>
                </a:gridCol>
                <a:gridCol w="1138753">
                  <a:extLst>
                    <a:ext uri="{9D8B030D-6E8A-4147-A177-3AD203B41FA5}">
                      <a16:colId xmlns:a16="http://schemas.microsoft.com/office/drawing/2014/main" val="4077826271"/>
                    </a:ext>
                  </a:extLst>
                </a:gridCol>
              </a:tblGrid>
              <a:tr h="0">
                <a:tc>
                  <a:txBody>
                    <a:bodyPr/>
                    <a:lstStyle/>
                    <a:p>
                      <a:pPr algn="just">
                        <a:lnSpc>
                          <a:spcPct val="115000"/>
                        </a:lnSpc>
                        <a:spcAft>
                          <a:spcPts val="1000"/>
                        </a:spcAft>
                        <a:buNone/>
                      </a:pPr>
                      <a:r>
                        <a:rPr lang="et-EE" sz="1100" b="1" noProof="0" dirty="0">
                          <a:effectLst/>
                          <a:latin typeface="Calibri" panose="020F0502020204030204" pitchFamily="34" charset="0"/>
                          <a:ea typeface="Calibri" panose="020F0502020204030204" pitchFamily="34" charset="0"/>
                          <a:cs typeface="Times New Roman" panose="02020603050405020304" pitchFamily="18" charset="0"/>
                        </a:rPr>
                        <a:t>VEEALLIKAS</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TEGELIK (m</a:t>
                      </a:r>
                      <a:r>
                        <a:rPr lang="et-EE" sz="1100" b="1" baseline="30000" noProof="0" dirty="0">
                          <a:effectLst/>
                          <a:latin typeface="Calibri" panose="020F0502020204030204" pitchFamily="34" charset="0"/>
                          <a:ea typeface="Times New Roman" panose="02020603050405020304" pitchFamily="18" charset="0"/>
                          <a:cs typeface="Segoe UI" panose="020B0502040204020203" pitchFamily="34" charset="0"/>
                        </a:rPr>
                        <a:t>3</a:t>
                      </a: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/a)</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LUBATUD m</a:t>
                      </a:r>
                      <a:r>
                        <a:rPr lang="et-EE" sz="1100" b="1" baseline="30000" noProof="0" dirty="0">
                          <a:effectLst/>
                          <a:latin typeface="Calibri" panose="020F0502020204030204" pitchFamily="34" charset="0"/>
                          <a:ea typeface="Times New Roman" panose="02020603050405020304" pitchFamily="18" charset="0"/>
                          <a:cs typeface="Segoe UI" panose="020B0502040204020203" pitchFamily="34" charset="0"/>
                        </a:rPr>
                        <a:t>3</a:t>
                      </a:r>
                      <a:r>
                        <a:rPr lang="et-EE" sz="1100" b="1" noProof="0" dirty="0">
                          <a:effectLst/>
                          <a:latin typeface="Calibri" panose="020F0502020204030204" pitchFamily="34" charset="0"/>
                          <a:ea typeface="Times New Roman" panose="02020603050405020304" pitchFamily="18" charset="0"/>
                          <a:cs typeface="Segoe UI" panose="020B0502040204020203" pitchFamily="34" charset="0"/>
                        </a:rPr>
                        <a:t>/a</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093279078"/>
                  </a:ext>
                </a:extLst>
              </a:tr>
              <a:tr h="0">
                <a:tc>
                  <a:txBody>
                    <a:bodyPr/>
                    <a:lstStyle/>
                    <a:p>
                      <a:pPr algn="just">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Narva jõgi (sh veehoidla ja Mustajõgi)</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403 522 038</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2 890 049 868</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958554101"/>
                  </a:ext>
                </a:extLst>
              </a:tr>
              <a:tr h="0">
                <a:tc>
                  <a:txBody>
                    <a:bodyPr/>
                    <a:lstStyle/>
                    <a:p>
                      <a:pPr algn="just">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Narva laht</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6 488 023</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10 574 000</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282358988"/>
                  </a:ext>
                </a:extLst>
              </a:tr>
              <a:tr h="0">
                <a:tc>
                  <a:txBody>
                    <a:bodyPr/>
                    <a:lstStyle/>
                    <a:p>
                      <a:pPr algn="just">
                        <a:lnSpc>
                          <a:spcPct val="115000"/>
                        </a:lnSpc>
                        <a:spcAft>
                          <a:spcPts val="1000"/>
                        </a:spcAft>
                        <a:buNone/>
                      </a:pPr>
                      <a:r>
                        <a:rPr lang="et-EE" sz="1100" noProof="0" dirty="0" err="1">
                          <a:effectLst/>
                          <a:latin typeface="Calibri" panose="020F0502020204030204" pitchFamily="34" charset="0"/>
                          <a:ea typeface="Calibri" panose="020F0502020204030204" pitchFamily="34" charset="0"/>
                          <a:cs typeface="Times New Roman" panose="02020603050405020304" pitchFamily="18" charset="0"/>
                        </a:rPr>
                        <a:t>Konsu</a:t>
                      </a: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 järv</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6 274 688</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7 500 000</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89839994"/>
                  </a:ext>
                </a:extLst>
              </a:tr>
              <a:tr h="0">
                <a:tc>
                  <a:txBody>
                    <a:bodyPr/>
                    <a:lstStyle/>
                    <a:p>
                      <a:pPr algn="just">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Sõtke jõgi</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437 132</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2 104 320</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033532709"/>
                  </a:ext>
                </a:extLst>
              </a:tr>
              <a:tr h="0">
                <a:tc>
                  <a:txBody>
                    <a:bodyPr/>
                    <a:lstStyle/>
                    <a:p>
                      <a:pPr algn="just">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Mustanina karjäär</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60 201</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95 000</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423628255"/>
                  </a:ext>
                </a:extLst>
              </a:tr>
              <a:tr h="0">
                <a:tc>
                  <a:txBody>
                    <a:bodyPr/>
                    <a:lstStyle/>
                    <a:p>
                      <a:pPr algn="just">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Pannjärve tiik</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noProof="0" dirty="0">
                          <a:effectLst/>
                          <a:latin typeface="Calibri" panose="020F0502020204030204" pitchFamily="34" charset="0"/>
                          <a:ea typeface="Calibri" panose="020F0502020204030204" pitchFamily="34" charset="0"/>
                          <a:cs typeface="Times New Roman" panose="02020603050405020304" pitchFamily="18" charset="0"/>
                        </a:rPr>
                        <a:t>4 000</a:t>
                      </a: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23080283"/>
                  </a:ext>
                </a:extLst>
              </a:tr>
              <a:tr h="0">
                <a:tc>
                  <a:txBody>
                    <a:bodyPr/>
                    <a:lstStyle/>
                    <a:p>
                      <a:pPr algn="just">
                        <a:lnSpc>
                          <a:spcPct val="115000"/>
                        </a:lnSpc>
                        <a:spcAft>
                          <a:spcPts val="1000"/>
                        </a:spcAft>
                        <a:buNone/>
                      </a:pPr>
                      <a:r>
                        <a:rPr lang="et-EE" sz="1100" b="1" noProof="0" dirty="0">
                          <a:effectLst/>
                          <a:latin typeface="Calibri" panose="020F0502020204030204" pitchFamily="34" charset="0"/>
                          <a:ea typeface="Calibri" panose="020F0502020204030204" pitchFamily="34" charset="0"/>
                          <a:cs typeface="Times New Roman" panose="02020603050405020304" pitchFamily="18" charset="0"/>
                        </a:rPr>
                        <a:t>Kokku</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416 782 082</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r">
                        <a:lnSpc>
                          <a:spcPct val="115000"/>
                        </a:lnSpc>
                        <a:spcAft>
                          <a:spcPts val="1000"/>
                        </a:spcAft>
                        <a:buNone/>
                      </a:pPr>
                      <a:r>
                        <a:rPr lang="et-EE" sz="1100" b="1" noProof="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2 910 327 188</a:t>
                      </a:r>
                      <a:endParaRPr lang="et-EE" sz="11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181074790"/>
                  </a:ext>
                </a:extLst>
              </a:tr>
            </a:tbl>
          </a:graphicData>
        </a:graphic>
      </p:graphicFrame>
      <p:sp>
        <p:nvSpPr>
          <p:cNvPr id="7" name="TextBox 6">
            <a:extLst>
              <a:ext uri="{FF2B5EF4-FFF2-40B4-BE49-F238E27FC236}">
                <a16:creationId xmlns:a16="http://schemas.microsoft.com/office/drawing/2014/main" id="{8A9C5628-79E5-B051-3C33-87DDA1D01D29}"/>
              </a:ext>
            </a:extLst>
          </p:cNvPr>
          <p:cNvSpPr txBox="1"/>
          <p:nvPr/>
        </p:nvSpPr>
        <p:spPr>
          <a:xfrm>
            <a:off x="5738400" y="1483200"/>
            <a:ext cx="5709600" cy="5327741"/>
          </a:xfrm>
          <a:prstGeom prst="rect">
            <a:avLst/>
          </a:prstGeom>
          <a:noFill/>
        </p:spPr>
        <p:txBody>
          <a:bodyPr wrap="square" rtlCol="0">
            <a:spAutoFit/>
          </a:bodyPr>
          <a:lstStyle/>
          <a:p>
            <a:pPr marL="342900" lvl="0" indent="-342900" algn="l">
              <a:lnSpc>
                <a:spcPct val="107000"/>
              </a:lnSpc>
              <a:spcAft>
                <a:spcPts val="800"/>
              </a:spcAft>
              <a:buFont typeface="Symbol" panose="05050102010706020507" pitchFamily="18" charset="2"/>
              <a:buChar char=""/>
            </a:pPr>
            <a:r>
              <a:rPr lang="et-EE" sz="1800" noProof="0" dirty="0">
                <a:effectLst/>
                <a:latin typeface="Calibri" panose="020F0502020204030204" pitchFamily="34" charset="0"/>
                <a:ea typeface="Calibri" panose="020F0502020204030204" pitchFamily="34" charset="0"/>
                <a:cs typeface="Times New Roman" panose="02020603050405020304" pitchFamily="18" charset="0"/>
              </a:rPr>
              <a:t>Pinnaveevõtt on koondunud Narva jõele, Narva veehoidlale ja Mustajõele, kust pärineb suurim osa tegelikust ja lubatud veevõtust.</a:t>
            </a:r>
          </a:p>
          <a:p>
            <a:pPr marL="342900" lvl="0" indent="-342900" algn="l">
              <a:lnSpc>
                <a:spcPct val="107000"/>
              </a:lnSpc>
              <a:spcAft>
                <a:spcPts val="800"/>
              </a:spcAft>
              <a:buFont typeface="Symbol" panose="05050102010706020507" pitchFamily="18" charset="2"/>
              <a:buChar char=""/>
            </a:pPr>
            <a:r>
              <a:rPr lang="et-EE" sz="1800" noProof="0" dirty="0">
                <a:effectLst/>
                <a:latin typeface="Calibri" panose="020F0502020204030204" pitchFamily="34" charset="0"/>
                <a:ea typeface="Calibri" panose="020F0502020204030204" pitchFamily="34" charset="0"/>
                <a:cs typeface="Times New Roman" panose="02020603050405020304" pitchFamily="18" charset="0"/>
              </a:rPr>
              <a:t>Jahutusvesi moodustab nii lubatud kui ka tegelikust pinnaveevõtust valdava osa; olme‑ ja tehnoloogilise vee osakaal on väike.</a:t>
            </a:r>
          </a:p>
          <a:p>
            <a:pPr marL="342900" lvl="0" indent="-342900" algn="l">
              <a:lnSpc>
                <a:spcPct val="107000"/>
              </a:lnSpc>
              <a:spcAft>
                <a:spcPts val="800"/>
              </a:spcAft>
              <a:buFont typeface="Symbol" panose="05050102010706020507" pitchFamily="18" charset="2"/>
              <a:buChar char=""/>
            </a:pPr>
            <a:r>
              <a:rPr lang="et-EE" sz="1800" noProof="0" dirty="0">
                <a:effectLst/>
                <a:latin typeface="Calibri" panose="020F0502020204030204" pitchFamily="34" charset="0"/>
                <a:ea typeface="Calibri" panose="020F0502020204030204" pitchFamily="34" charset="0"/>
                <a:cs typeface="Times New Roman" panose="02020603050405020304" pitchFamily="18" charset="0"/>
              </a:rPr>
              <a:t>Lisaks Narva jõgikonnale toimub pinnaveevõtt </a:t>
            </a:r>
            <a:r>
              <a:rPr lang="et-EE" sz="1800" noProof="0" dirty="0" err="1">
                <a:effectLst/>
                <a:latin typeface="Calibri" panose="020F0502020204030204" pitchFamily="34" charset="0"/>
                <a:ea typeface="Calibri" panose="020F0502020204030204" pitchFamily="34" charset="0"/>
                <a:cs typeface="Times New Roman" panose="02020603050405020304" pitchFamily="18" charset="0"/>
              </a:rPr>
              <a:t>Konsu</a:t>
            </a:r>
            <a:r>
              <a:rPr lang="et-EE" sz="1800" noProof="0" dirty="0">
                <a:effectLst/>
                <a:latin typeface="Calibri" panose="020F0502020204030204" pitchFamily="34" charset="0"/>
                <a:ea typeface="Calibri" panose="020F0502020204030204" pitchFamily="34" charset="0"/>
                <a:cs typeface="Times New Roman" panose="02020603050405020304" pitchFamily="18" charset="0"/>
              </a:rPr>
              <a:t> järvest, Sõtke jõest ning üksikutest karjääridest ja tiikidest, kuid nende veevõtu mahud on võrreldes Narva jõega väikesed.</a:t>
            </a:r>
          </a:p>
          <a:p>
            <a:pPr marL="342900" lvl="0" indent="-342900" algn="l">
              <a:lnSpc>
                <a:spcPct val="107000"/>
              </a:lnSpc>
              <a:spcAft>
                <a:spcPts val="800"/>
              </a:spcAft>
              <a:buFont typeface="Symbol" panose="05050102010706020507" pitchFamily="18" charset="2"/>
              <a:buChar char=""/>
            </a:pPr>
            <a:r>
              <a:rPr lang="et-EE" sz="1800" noProof="0" dirty="0">
                <a:effectLst/>
                <a:latin typeface="Calibri" panose="020F0502020204030204" pitchFamily="34" charset="0"/>
                <a:ea typeface="Calibri" panose="020F0502020204030204" pitchFamily="34" charset="0"/>
                <a:cs typeface="Times New Roman" panose="02020603050405020304" pitchFamily="18" charset="0"/>
              </a:rPr>
              <a:t>Pinnaveevõtt on koondunud väheste suurte veekasutajate kätte, kelle veevõtt moodustab peaaegu kogu maakonna pinnaveekasutuse.</a:t>
            </a:r>
          </a:p>
          <a:p>
            <a:pPr marL="342900" lvl="0" indent="-342900" algn="l">
              <a:lnSpc>
                <a:spcPct val="107000"/>
              </a:lnSpc>
              <a:spcAft>
                <a:spcPts val="800"/>
              </a:spcAft>
              <a:buFont typeface="Symbol" panose="05050102010706020507" pitchFamily="18" charset="2"/>
              <a:buChar char=""/>
            </a:pPr>
            <a:r>
              <a:rPr lang="et-EE" sz="1800" noProof="0" dirty="0">
                <a:effectLst/>
                <a:latin typeface="Calibri" panose="020F0502020204030204" pitchFamily="34" charset="0"/>
                <a:ea typeface="Calibri" panose="020F0502020204030204" pitchFamily="34" charset="0"/>
                <a:cs typeface="Times New Roman" panose="02020603050405020304" pitchFamily="18" charset="0"/>
              </a:rPr>
              <a:t>Purtse, Pühajõe ja Sõtke jõe veevõtt on mahult väike ning iseloomuga lokaalne.</a:t>
            </a:r>
          </a:p>
          <a:p>
            <a:endParaRPr lang="et-EE" noProof="0" dirty="0"/>
          </a:p>
        </p:txBody>
      </p:sp>
    </p:spTree>
    <p:extLst>
      <p:ext uri="{BB962C8B-B14F-4D97-AF65-F5344CB8AC3E}">
        <p14:creationId xmlns:p14="http://schemas.microsoft.com/office/powerpoint/2010/main" val="39300564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E7682F3-90CD-24FE-6E51-AF16126434B6}"/>
              </a:ext>
            </a:extLst>
          </p:cNvPr>
          <p:cNvSpPr>
            <a:spLocks noGrp="1"/>
          </p:cNvSpPr>
          <p:nvPr>
            <p:ph type="title"/>
          </p:nvPr>
        </p:nvSpPr>
        <p:spPr/>
        <p:txBody>
          <a:bodyPr>
            <a:normAutofit fontScale="90000"/>
          </a:bodyPr>
          <a:lstStyle/>
          <a:p>
            <a:r>
              <a:rPr lang="et-EE" noProof="0" dirty="0"/>
              <a:t>Tulevikus perspektiivselt lisanduv veevajadus</a:t>
            </a:r>
          </a:p>
        </p:txBody>
      </p:sp>
      <p:sp>
        <p:nvSpPr>
          <p:cNvPr id="3" name="Sisu kohatäide 2">
            <a:extLst>
              <a:ext uri="{FF2B5EF4-FFF2-40B4-BE49-F238E27FC236}">
                <a16:creationId xmlns:a16="http://schemas.microsoft.com/office/drawing/2014/main" id="{830339BC-0380-A460-1FAD-1E278981C318}"/>
              </a:ext>
            </a:extLst>
          </p:cNvPr>
          <p:cNvSpPr>
            <a:spLocks noGrp="1"/>
          </p:cNvSpPr>
          <p:nvPr>
            <p:ph idx="1"/>
          </p:nvPr>
        </p:nvSpPr>
        <p:spPr>
          <a:xfrm>
            <a:off x="457200" y="1600200"/>
            <a:ext cx="11106150" cy="3581399"/>
          </a:xfrm>
        </p:spPr>
        <p:txBody>
          <a:bodyPr>
            <a:normAutofit/>
          </a:bodyPr>
          <a:lstStyle/>
          <a:p>
            <a:pPr algn="just">
              <a:lnSpc>
                <a:spcPct val="115000"/>
              </a:lnSpc>
              <a:spcAft>
                <a:spcPts val="1000"/>
              </a:spcAft>
              <a:buNone/>
            </a:pPr>
            <a:r>
              <a:rPr lang="et-EE" sz="2800" noProof="0" dirty="0">
                <a:effectLst/>
                <a:latin typeface="Calibri" panose="020F0502020204030204" pitchFamily="34" charset="0"/>
                <a:ea typeface="Calibri" panose="020F0502020204030204" pitchFamily="34" charset="0"/>
                <a:cs typeface="Times New Roman" panose="02020603050405020304" pitchFamily="18" charset="0"/>
              </a:rPr>
              <a:t>Tuleviku lisanduv veevajadus on 18 315 710 m³/a (</a:t>
            </a:r>
            <a:r>
              <a:rPr lang="et-EE" noProof="0" dirty="0">
                <a:latin typeface="Calibri" panose="020F0502020204030204" pitchFamily="34" charset="0"/>
                <a:ea typeface="Calibri" panose="020F0502020204030204" pitchFamily="34" charset="0"/>
                <a:cs typeface="Times New Roman" panose="02020603050405020304" pitchFamily="18" charset="0"/>
              </a:rPr>
              <a:t>50 000m</a:t>
            </a:r>
            <a:r>
              <a:rPr lang="et-EE" baseline="30000" noProof="0" dirty="0">
                <a:latin typeface="Calibri" panose="020F0502020204030204" pitchFamily="34" charset="0"/>
                <a:ea typeface="Calibri" panose="020F0502020204030204" pitchFamily="34" charset="0"/>
                <a:cs typeface="Times New Roman" panose="02020603050405020304" pitchFamily="18" charset="0"/>
              </a:rPr>
              <a:t>3</a:t>
            </a:r>
            <a:r>
              <a:rPr lang="et-EE" noProof="0" dirty="0">
                <a:latin typeface="Calibri" panose="020F0502020204030204" pitchFamily="34" charset="0"/>
                <a:ea typeface="Calibri" panose="020F0502020204030204" pitchFamily="34" charset="0"/>
                <a:cs typeface="Times New Roman" panose="02020603050405020304" pitchFamily="18" charset="0"/>
              </a:rPr>
              <a:t>/d</a:t>
            </a:r>
            <a:r>
              <a:rPr lang="et-EE" sz="2800" noProof="0" dirty="0">
                <a:effectLst/>
                <a:latin typeface="Calibri" panose="020F0502020204030204" pitchFamily="34" charset="0"/>
                <a:ea typeface="Calibri" panose="020F0502020204030204" pitchFamily="34" charset="0"/>
                <a:cs typeface="Times New Roman" panose="02020603050405020304" pitchFamily="18" charset="0"/>
              </a:rPr>
              <a:t>), sellest:</a:t>
            </a:r>
          </a:p>
          <a:p>
            <a:pPr marL="800100" lvl="1" indent="-342900">
              <a:lnSpc>
                <a:spcPct val="107000"/>
              </a:lnSpc>
              <a:spcAft>
                <a:spcPts val="800"/>
              </a:spcAft>
              <a:buFont typeface="Symbol" panose="05050102010706020507" pitchFamily="18" charset="2"/>
              <a:buChar char=""/>
            </a:pPr>
            <a:r>
              <a:rPr lang="et-EE" noProof="0" dirty="0">
                <a:effectLst/>
                <a:latin typeface="Calibri" panose="020F0502020204030204" pitchFamily="34" charset="0"/>
                <a:ea typeface="Calibri" panose="020F0502020204030204" pitchFamily="34" charset="0"/>
                <a:cs typeface="Times New Roman" panose="02020603050405020304" pitchFamily="18" charset="0"/>
              </a:rPr>
              <a:t>pinnavett 17 741 250 m³/a </a:t>
            </a:r>
            <a:r>
              <a:rPr lang="et-EE" noProof="0" dirty="0">
                <a:latin typeface="Calibri" panose="020F0502020204030204" pitchFamily="34" charset="0"/>
                <a:ea typeface="Calibri" panose="020F0502020204030204" pitchFamily="34" charset="0"/>
                <a:cs typeface="Times New Roman" panose="02020603050405020304" pitchFamily="18" charset="0"/>
              </a:rPr>
              <a:t>(49 000m</a:t>
            </a:r>
            <a:r>
              <a:rPr lang="et-EE" baseline="30000" noProof="0" dirty="0">
                <a:latin typeface="Calibri" panose="020F0502020204030204" pitchFamily="34" charset="0"/>
                <a:ea typeface="Calibri" panose="020F0502020204030204" pitchFamily="34" charset="0"/>
                <a:cs typeface="Times New Roman" panose="02020603050405020304" pitchFamily="18" charset="0"/>
              </a:rPr>
              <a:t>3</a:t>
            </a:r>
            <a:r>
              <a:rPr lang="et-EE" noProof="0" dirty="0">
                <a:latin typeface="Calibri" panose="020F0502020204030204" pitchFamily="34" charset="0"/>
                <a:ea typeface="Calibri" panose="020F0502020204030204" pitchFamily="34" charset="0"/>
                <a:cs typeface="Times New Roman" panose="02020603050405020304" pitchFamily="18" charset="0"/>
              </a:rPr>
              <a:t>/d);</a:t>
            </a:r>
          </a:p>
          <a:p>
            <a:pPr marL="800100" lvl="1" indent="-342900">
              <a:lnSpc>
                <a:spcPct val="107000"/>
              </a:lnSpc>
              <a:spcAft>
                <a:spcPts val="800"/>
              </a:spcAft>
              <a:buFont typeface="Symbol" panose="05050102010706020507" pitchFamily="18" charset="2"/>
              <a:buChar char=""/>
            </a:pPr>
            <a:r>
              <a:rPr lang="et-EE" noProof="0" dirty="0">
                <a:effectLst/>
                <a:latin typeface="Calibri" panose="020F0502020204030204" pitchFamily="34" charset="0"/>
                <a:ea typeface="Calibri" panose="020F0502020204030204" pitchFamily="34" charset="0"/>
                <a:cs typeface="Times New Roman" panose="02020603050405020304" pitchFamily="18" charset="0"/>
              </a:rPr>
              <a:t>põhjavett 74 460 m³/a </a:t>
            </a:r>
            <a:r>
              <a:rPr lang="et-EE" noProof="0" dirty="0">
                <a:latin typeface="Calibri" panose="020F0502020204030204" pitchFamily="34" charset="0"/>
                <a:ea typeface="Calibri" panose="020F0502020204030204" pitchFamily="34" charset="0"/>
                <a:cs typeface="Times New Roman" panose="02020603050405020304" pitchFamily="18" charset="0"/>
              </a:rPr>
              <a:t>(200 m</a:t>
            </a:r>
            <a:r>
              <a:rPr lang="et-EE" baseline="30000" noProof="0" dirty="0">
                <a:latin typeface="Calibri" panose="020F0502020204030204" pitchFamily="34" charset="0"/>
                <a:ea typeface="Calibri" panose="020F0502020204030204" pitchFamily="34" charset="0"/>
                <a:cs typeface="Times New Roman" panose="02020603050405020304" pitchFamily="18" charset="0"/>
              </a:rPr>
              <a:t>3</a:t>
            </a:r>
            <a:r>
              <a:rPr lang="et-EE" noProof="0" dirty="0">
                <a:latin typeface="Calibri" panose="020F0502020204030204" pitchFamily="34" charset="0"/>
                <a:ea typeface="Calibri" panose="020F0502020204030204" pitchFamily="34" charset="0"/>
                <a:cs typeface="Times New Roman" panose="02020603050405020304" pitchFamily="18" charset="0"/>
              </a:rPr>
              <a:t>/d)</a:t>
            </a:r>
            <a:r>
              <a:rPr lang="et-EE" noProof="0" dirty="0">
                <a:effectLst/>
                <a:latin typeface="Calibri" panose="020F0502020204030204" pitchFamily="34" charset="0"/>
                <a:ea typeface="Calibri" panose="020F0502020204030204" pitchFamily="34" charset="0"/>
                <a:cs typeface="Times New Roman" panose="02020603050405020304" pitchFamily="18" charset="0"/>
              </a:rPr>
              <a:t> ning </a:t>
            </a:r>
          </a:p>
          <a:p>
            <a:pPr marL="800100" lvl="1" indent="-342900">
              <a:lnSpc>
                <a:spcPct val="107000"/>
              </a:lnSpc>
              <a:spcAft>
                <a:spcPts val="800"/>
              </a:spcAft>
              <a:buFont typeface="Symbol" panose="05050102010706020507" pitchFamily="18" charset="2"/>
              <a:buChar char=""/>
            </a:pPr>
            <a:r>
              <a:rPr lang="et-EE" noProof="0" dirty="0">
                <a:effectLst/>
                <a:latin typeface="Calibri" panose="020F0502020204030204" pitchFamily="34" charset="0"/>
                <a:ea typeface="Calibri" panose="020F0502020204030204" pitchFamily="34" charset="0"/>
                <a:cs typeface="Times New Roman" panose="02020603050405020304" pitchFamily="18" charset="0"/>
              </a:rPr>
              <a:t>taaskasutatakse kaevandusvett 500 000 m³/a </a:t>
            </a:r>
            <a:r>
              <a:rPr lang="et-EE" noProof="0" dirty="0">
                <a:latin typeface="Calibri" panose="020F0502020204030204" pitchFamily="34" charset="0"/>
                <a:ea typeface="Calibri" panose="020F0502020204030204" pitchFamily="34" charset="0"/>
                <a:cs typeface="Times New Roman" panose="02020603050405020304" pitchFamily="18" charset="0"/>
              </a:rPr>
              <a:t>(1 400 m</a:t>
            </a:r>
            <a:r>
              <a:rPr lang="et-EE" baseline="30000" noProof="0" dirty="0">
                <a:latin typeface="Calibri" panose="020F0502020204030204" pitchFamily="34" charset="0"/>
                <a:ea typeface="Calibri" panose="020F0502020204030204" pitchFamily="34" charset="0"/>
                <a:cs typeface="Times New Roman" panose="02020603050405020304" pitchFamily="18" charset="0"/>
              </a:rPr>
              <a:t>3</a:t>
            </a:r>
            <a:r>
              <a:rPr lang="et-EE" noProof="0" dirty="0">
                <a:latin typeface="Calibri" panose="020F0502020204030204" pitchFamily="34" charset="0"/>
                <a:ea typeface="Calibri" panose="020F0502020204030204" pitchFamily="34" charset="0"/>
                <a:cs typeface="Times New Roman" panose="02020603050405020304" pitchFamily="18" charset="0"/>
              </a:rPr>
              <a:t>/d)</a:t>
            </a:r>
            <a:r>
              <a:rPr lang="et-EE" noProof="0" dirty="0">
                <a:effectLst/>
                <a:latin typeface="Calibri" panose="020F0502020204030204" pitchFamily="34" charset="0"/>
                <a:ea typeface="Calibri" panose="020F0502020204030204" pitchFamily="34" charset="0"/>
                <a:cs typeface="Times New Roman" panose="02020603050405020304" pitchFamily="18" charset="0"/>
              </a:rPr>
              <a:t>.</a:t>
            </a:r>
          </a:p>
          <a:p>
            <a:pPr marL="342900" indent="-342900">
              <a:lnSpc>
                <a:spcPct val="107000"/>
              </a:lnSpc>
              <a:spcAft>
                <a:spcPts val="800"/>
              </a:spcAft>
              <a:buFont typeface="Symbol" panose="05050102010706020507" pitchFamily="18" charset="2"/>
              <a:buChar char=""/>
            </a:pPr>
            <a:r>
              <a:rPr lang="et-EE" noProof="0" dirty="0"/>
              <a:t>Tegeliku veevõtu vähenemine lähiajal on 66 416 516 m</a:t>
            </a:r>
            <a:r>
              <a:rPr lang="et-EE" baseline="30000" noProof="0" dirty="0"/>
              <a:t>3</a:t>
            </a:r>
            <a:r>
              <a:rPr lang="et-EE" noProof="0" dirty="0"/>
              <a:t>/a (182 000 </a:t>
            </a:r>
            <a:r>
              <a:rPr lang="et-EE" noProof="0" dirty="0">
                <a:latin typeface="Calibri" panose="020F0502020204030204" pitchFamily="34" charset="0"/>
                <a:ea typeface="Calibri" panose="020F0502020204030204" pitchFamily="34" charset="0"/>
                <a:cs typeface="Times New Roman" panose="02020603050405020304" pitchFamily="18" charset="0"/>
              </a:rPr>
              <a:t>m</a:t>
            </a:r>
            <a:r>
              <a:rPr lang="et-EE" baseline="30000" noProof="0" dirty="0">
                <a:latin typeface="Calibri" panose="020F0502020204030204" pitchFamily="34" charset="0"/>
                <a:ea typeface="Calibri" panose="020F0502020204030204" pitchFamily="34" charset="0"/>
                <a:cs typeface="Times New Roman" panose="02020603050405020304" pitchFamily="18" charset="0"/>
              </a:rPr>
              <a:t>3</a:t>
            </a:r>
            <a:r>
              <a:rPr lang="et-EE" noProof="0" dirty="0">
                <a:latin typeface="Calibri" panose="020F0502020204030204" pitchFamily="34" charset="0"/>
                <a:ea typeface="Calibri" panose="020F0502020204030204" pitchFamily="34" charset="0"/>
                <a:cs typeface="Times New Roman" panose="02020603050405020304" pitchFamily="18" charset="0"/>
              </a:rPr>
              <a:t>/d</a:t>
            </a:r>
            <a:r>
              <a:rPr lang="et-EE" noProof="0" dirty="0"/>
              <a:t>).</a:t>
            </a:r>
            <a:endParaRPr lang="et-EE" noProof="0" dirty="0">
              <a:effectLst/>
              <a:latin typeface="Calibri" panose="020F0502020204030204" pitchFamily="34" charset="0"/>
              <a:ea typeface="Calibri" panose="020F0502020204030204" pitchFamily="34" charset="0"/>
              <a:cs typeface="Times New Roman" panose="02020603050405020304" pitchFamily="18" charset="0"/>
            </a:endParaRPr>
          </a:p>
          <a:p>
            <a:endParaRPr lang="et-EE" noProof="0" dirty="0"/>
          </a:p>
        </p:txBody>
      </p:sp>
    </p:spTree>
    <p:extLst>
      <p:ext uri="{BB962C8B-B14F-4D97-AF65-F5344CB8AC3E}">
        <p14:creationId xmlns:p14="http://schemas.microsoft.com/office/powerpoint/2010/main" val="35208468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0B1176F-F855-3C9F-D2A7-7400BBC51A4B}"/>
              </a:ext>
            </a:extLst>
          </p:cNvPr>
          <p:cNvSpPr>
            <a:spLocks noGrp="1"/>
          </p:cNvSpPr>
          <p:nvPr>
            <p:ph type="title"/>
          </p:nvPr>
        </p:nvSpPr>
        <p:spPr/>
        <p:txBody>
          <a:bodyPr>
            <a:normAutofit fontScale="90000"/>
          </a:bodyPr>
          <a:lstStyle/>
          <a:p>
            <a:r>
              <a:rPr lang="et-EE" noProof="0" dirty="0"/>
              <a:t>Tulevikus lisanduvad perspektiivsed arendused</a:t>
            </a:r>
          </a:p>
        </p:txBody>
      </p:sp>
      <p:graphicFrame>
        <p:nvGraphicFramePr>
          <p:cNvPr id="4" name="Sisu kohatäide 3">
            <a:extLst>
              <a:ext uri="{FF2B5EF4-FFF2-40B4-BE49-F238E27FC236}">
                <a16:creationId xmlns:a16="http://schemas.microsoft.com/office/drawing/2014/main" id="{287DAA3D-B4AE-E2A8-5F41-9B6A14222C83}"/>
              </a:ext>
            </a:extLst>
          </p:cNvPr>
          <p:cNvGraphicFramePr>
            <a:graphicFrameLocks noGrp="1"/>
          </p:cNvGraphicFramePr>
          <p:nvPr>
            <p:ph idx="1"/>
            <p:extLst>
              <p:ext uri="{D42A27DB-BD31-4B8C-83A1-F6EECF244321}">
                <p14:modId xmlns:p14="http://schemas.microsoft.com/office/powerpoint/2010/main" val="1122717047"/>
              </p:ext>
            </p:extLst>
          </p:nvPr>
        </p:nvGraphicFramePr>
        <p:xfrm>
          <a:off x="522002" y="1640378"/>
          <a:ext cx="10803599" cy="4724400"/>
        </p:xfrm>
        <a:graphic>
          <a:graphicData uri="http://schemas.openxmlformats.org/drawingml/2006/table">
            <a:tbl>
              <a:tblPr>
                <a:tableStyleId>{616DA210-FB5B-4158-B5E0-FEB733F419BA}</a:tableStyleId>
              </a:tblPr>
              <a:tblGrid>
                <a:gridCol w="1372417">
                  <a:extLst>
                    <a:ext uri="{9D8B030D-6E8A-4147-A177-3AD203B41FA5}">
                      <a16:colId xmlns:a16="http://schemas.microsoft.com/office/drawing/2014/main" val="3594959102"/>
                    </a:ext>
                  </a:extLst>
                </a:gridCol>
                <a:gridCol w="1163207">
                  <a:extLst>
                    <a:ext uri="{9D8B030D-6E8A-4147-A177-3AD203B41FA5}">
                      <a16:colId xmlns:a16="http://schemas.microsoft.com/office/drawing/2014/main" val="3627348954"/>
                    </a:ext>
                  </a:extLst>
                </a:gridCol>
                <a:gridCol w="1163207">
                  <a:extLst>
                    <a:ext uri="{9D8B030D-6E8A-4147-A177-3AD203B41FA5}">
                      <a16:colId xmlns:a16="http://schemas.microsoft.com/office/drawing/2014/main" val="554948386"/>
                    </a:ext>
                  </a:extLst>
                </a:gridCol>
                <a:gridCol w="1163207">
                  <a:extLst>
                    <a:ext uri="{9D8B030D-6E8A-4147-A177-3AD203B41FA5}">
                      <a16:colId xmlns:a16="http://schemas.microsoft.com/office/drawing/2014/main" val="1642136230"/>
                    </a:ext>
                  </a:extLst>
                </a:gridCol>
                <a:gridCol w="1163207">
                  <a:extLst>
                    <a:ext uri="{9D8B030D-6E8A-4147-A177-3AD203B41FA5}">
                      <a16:colId xmlns:a16="http://schemas.microsoft.com/office/drawing/2014/main" val="1592394652"/>
                    </a:ext>
                  </a:extLst>
                </a:gridCol>
                <a:gridCol w="1163207">
                  <a:extLst>
                    <a:ext uri="{9D8B030D-6E8A-4147-A177-3AD203B41FA5}">
                      <a16:colId xmlns:a16="http://schemas.microsoft.com/office/drawing/2014/main" val="83794265"/>
                    </a:ext>
                  </a:extLst>
                </a:gridCol>
                <a:gridCol w="1163207">
                  <a:extLst>
                    <a:ext uri="{9D8B030D-6E8A-4147-A177-3AD203B41FA5}">
                      <a16:colId xmlns:a16="http://schemas.microsoft.com/office/drawing/2014/main" val="1915641491"/>
                    </a:ext>
                  </a:extLst>
                </a:gridCol>
                <a:gridCol w="786629">
                  <a:extLst>
                    <a:ext uri="{9D8B030D-6E8A-4147-A177-3AD203B41FA5}">
                      <a16:colId xmlns:a16="http://schemas.microsoft.com/office/drawing/2014/main" val="2234642967"/>
                    </a:ext>
                  </a:extLst>
                </a:gridCol>
                <a:gridCol w="1665311">
                  <a:extLst>
                    <a:ext uri="{9D8B030D-6E8A-4147-A177-3AD203B41FA5}">
                      <a16:colId xmlns:a16="http://schemas.microsoft.com/office/drawing/2014/main" val="3053422215"/>
                    </a:ext>
                  </a:extLst>
                </a:gridCol>
              </a:tblGrid>
              <a:tr h="90196">
                <a:tc>
                  <a:txBody>
                    <a:bodyPr/>
                    <a:lstStyle/>
                    <a:p>
                      <a:pPr algn="ctr" fontAlgn="ctr">
                        <a:buNone/>
                      </a:pPr>
                      <a:r>
                        <a:rPr lang="et-EE" sz="1000" u="none" strike="noStrike" noProof="0" dirty="0">
                          <a:effectLst/>
                        </a:rPr>
                        <a:t>Ettevõte</a:t>
                      </a:r>
                      <a:endParaRPr lang="et-EE" sz="1000" b="1" i="0" u="none" strike="noStrike" noProof="0" dirty="0">
                        <a:solidFill>
                          <a:srgbClr val="FFFFFF"/>
                        </a:solidFill>
                        <a:effectLst/>
                        <a:latin typeface="Calibri" panose="020F0502020204030204" pitchFamily="34" charset="0"/>
                      </a:endParaRPr>
                    </a:p>
                  </a:txBody>
                  <a:tcPr marL="0" marR="0" marT="0" marB="0" anchor="ctr"/>
                </a:tc>
                <a:tc>
                  <a:txBody>
                    <a:bodyPr/>
                    <a:lstStyle/>
                    <a:p>
                      <a:pPr algn="ctr" fontAlgn="ctr">
                        <a:buNone/>
                      </a:pPr>
                      <a:r>
                        <a:rPr lang="et-EE" sz="1000" u="none" strike="noStrike" noProof="0" dirty="0">
                          <a:effectLst/>
                        </a:rPr>
                        <a:t>Vald</a:t>
                      </a:r>
                      <a:endParaRPr lang="et-EE" sz="1000" b="1" i="0" u="none" strike="noStrike" noProof="0" dirty="0">
                        <a:solidFill>
                          <a:srgbClr val="FFFFFF"/>
                        </a:solidFill>
                        <a:effectLst/>
                        <a:latin typeface="Calibri" panose="020F0502020204030204" pitchFamily="34" charset="0"/>
                      </a:endParaRPr>
                    </a:p>
                  </a:txBody>
                  <a:tcPr marL="0" marR="0" marT="0" marB="0" anchor="ctr"/>
                </a:tc>
                <a:tc>
                  <a:txBody>
                    <a:bodyPr/>
                    <a:lstStyle/>
                    <a:p>
                      <a:pPr algn="ctr" fontAlgn="ctr">
                        <a:buNone/>
                      </a:pPr>
                      <a:r>
                        <a:rPr lang="et-EE" sz="1000" u="none" strike="noStrike" noProof="0" dirty="0">
                          <a:effectLst/>
                        </a:rPr>
                        <a:t>Liik</a:t>
                      </a:r>
                      <a:endParaRPr lang="et-EE" sz="1000" b="1" i="0" u="none" strike="noStrike" noProof="0" dirty="0">
                        <a:solidFill>
                          <a:srgbClr val="FFFFFF"/>
                        </a:solidFill>
                        <a:effectLst/>
                        <a:latin typeface="Calibri" panose="020F0502020204030204" pitchFamily="34" charset="0"/>
                      </a:endParaRPr>
                    </a:p>
                  </a:txBody>
                  <a:tcPr marL="0" marR="0" marT="0" marB="0" anchor="ctr"/>
                </a:tc>
                <a:tc>
                  <a:txBody>
                    <a:bodyPr/>
                    <a:lstStyle/>
                    <a:p>
                      <a:pPr algn="ctr" fontAlgn="ctr">
                        <a:buNone/>
                      </a:pPr>
                      <a:r>
                        <a:rPr lang="et-EE" sz="1000" u="none" strike="noStrike" noProof="0" dirty="0">
                          <a:effectLst/>
                        </a:rPr>
                        <a:t>Veekogu/kiht</a:t>
                      </a:r>
                      <a:endParaRPr lang="et-EE" sz="1000" b="1" i="0" u="none" strike="noStrike" noProof="0" dirty="0">
                        <a:solidFill>
                          <a:srgbClr val="FFFFFF"/>
                        </a:solidFill>
                        <a:effectLst/>
                        <a:latin typeface="Calibri" panose="020F0502020204030204" pitchFamily="34" charset="0"/>
                      </a:endParaRPr>
                    </a:p>
                  </a:txBody>
                  <a:tcPr marL="0" marR="0" marT="0" marB="0" anchor="ctr"/>
                </a:tc>
                <a:tc>
                  <a:txBody>
                    <a:bodyPr/>
                    <a:lstStyle/>
                    <a:p>
                      <a:pPr algn="ctr" fontAlgn="ctr">
                        <a:buNone/>
                      </a:pPr>
                      <a:r>
                        <a:rPr lang="et-EE" sz="1000" u="none" strike="noStrike" noProof="0" dirty="0">
                          <a:effectLst/>
                        </a:rPr>
                        <a:t>Vee kasutus</a:t>
                      </a:r>
                      <a:endParaRPr lang="et-EE" sz="1000" b="1" i="0" u="none" strike="noStrike" noProof="0" dirty="0">
                        <a:solidFill>
                          <a:srgbClr val="FFFFFF"/>
                        </a:solidFill>
                        <a:effectLst/>
                        <a:latin typeface="Calibri" panose="020F0502020204030204" pitchFamily="34" charset="0"/>
                      </a:endParaRPr>
                    </a:p>
                  </a:txBody>
                  <a:tcPr marL="0" marR="0" marT="0" marB="0" anchor="ctr"/>
                </a:tc>
                <a:tc>
                  <a:txBody>
                    <a:bodyPr/>
                    <a:lstStyle/>
                    <a:p>
                      <a:pPr algn="ctr" fontAlgn="ctr">
                        <a:buNone/>
                      </a:pPr>
                      <a:r>
                        <a:rPr lang="et-EE" sz="1000" u="none" strike="noStrike" noProof="0" dirty="0">
                          <a:effectLst/>
                        </a:rPr>
                        <a:t>Veevõtt ööpäevas, m</a:t>
                      </a:r>
                      <a:r>
                        <a:rPr lang="et-EE" sz="1000" u="none" strike="noStrike" baseline="30000" noProof="0" dirty="0">
                          <a:effectLst/>
                        </a:rPr>
                        <a:t>3</a:t>
                      </a:r>
                      <a:endParaRPr lang="et-EE" sz="1000" b="1" i="0" u="none" strike="noStrike" noProof="0" dirty="0">
                        <a:solidFill>
                          <a:srgbClr val="FFFFFF"/>
                        </a:solidFill>
                        <a:effectLst/>
                        <a:latin typeface="Calibri" panose="020F0502020204030204" pitchFamily="34" charset="0"/>
                      </a:endParaRPr>
                    </a:p>
                  </a:txBody>
                  <a:tcPr marL="0" marR="0" marT="0" marB="0" anchor="ctr"/>
                </a:tc>
                <a:tc>
                  <a:txBody>
                    <a:bodyPr/>
                    <a:lstStyle/>
                    <a:p>
                      <a:pPr algn="ctr" fontAlgn="ctr">
                        <a:buNone/>
                      </a:pPr>
                      <a:r>
                        <a:rPr lang="et-EE" sz="1000" u="none" strike="noStrike" noProof="0" dirty="0">
                          <a:effectLst/>
                        </a:rPr>
                        <a:t>Veevõtt aastas, m</a:t>
                      </a:r>
                      <a:r>
                        <a:rPr lang="et-EE" sz="1000" u="none" strike="noStrike" baseline="30000" noProof="0" dirty="0">
                          <a:effectLst/>
                        </a:rPr>
                        <a:t>3</a:t>
                      </a:r>
                      <a:endParaRPr lang="et-EE" sz="1000" b="1" i="0" u="none" strike="noStrike" noProof="0" dirty="0">
                        <a:solidFill>
                          <a:srgbClr val="FFFFFF"/>
                        </a:solidFill>
                        <a:effectLst/>
                        <a:latin typeface="Calibri" panose="020F0502020204030204" pitchFamily="34" charset="0"/>
                      </a:endParaRPr>
                    </a:p>
                  </a:txBody>
                  <a:tcPr marL="0" marR="0" marT="0" marB="0" anchor="ctr"/>
                </a:tc>
                <a:tc>
                  <a:txBody>
                    <a:bodyPr/>
                    <a:lstStyle/>
                    <a:p>
                      <a:pPr algn="ctr" fontAlgn="ctr">
                        <a:buNone/>
                      </a:pPr>
                      <a:r>
                        <a:rPr lang="et-EE" sz="1000" u="none" strike="noStrike" noProof="0" dirty="0">
                          <a:effectLst/>
                        </a:rPr>
                        <a:t>Alates aastast</a:t>
                      </a:r>
                      <a:endParaRPr lang="et-EE" sz="1000" b="1" i="0" u="none" strike="noStrike" noProof="0" dirty="0">
                        <a:solidFill>
                          <a:srgbClr val="FFFFFF"/>
                        </a:solidFill>
                        <a:effectLst/>
                        <a:latin typeface="Calibri" panose="020F0502020204030204" pitchFamily="34" charset="0"/>
                      </a:endParaRPr>
                    </a:p>
                  </a:txBody>
                  <a:tcPr marL="0" marR="0" marT="0" marB="0" anchor="ctr"/>
                </a:tc>
                <a:tc>
                  <a:txBody>
                    <a:bodyPr/>
                    <a:lstStyle/>
                    <a:p>
                      <a:pPr algn="ctr" fontAlgn="ctr">
                        <a:buNone/>
                      </a:pPr>
                      <a:r>
                        <a:rPr lang="et-EE" sz="1000" u="none" strike="noStrike" noProof="0" dirty="0">
                          <a:effectLst/>
                        </a:rPr>
                        <a:t>Kommentaarid</a:t>
                      </a:r>
                      <a:endParaRPr lang="et-EE" sz="1000" b="1" i="0" u="none" strike="noStrike" noProof="0" dirty="0">
                        <a:solidFill>
                          <a:srgbClr val="FFFFFF"/>
                        </a:solidFill>
                        <a:effectLst/>
                        <a:latin typeface="Calibri" panose="020F0502020204030204" pitchFamily="34" charset="0"/>
                      </a:endParaRPr>
                    </a:p>
                  </a:txBody>
                  <a:tcPr marL="0" marR="0" marT="0" marB="0" anchor="ctr"/>
                </a:tc>
                <a:extLst>
                  <a:ext uri="{0D108BD9-81ED-4DB2-BD59-A6C34878D82A}">
                    <a16:rowId xmlns:a16="http://schemas.microsoft.com/office/drawing/2014/main" val="758630058"/>
                  </a:ext>
                </a:extLst>
              </a:tr>
              <a:tr h="174379">
                <a:tc>
                  <a:txBody>
                    <a:bodyPr/>
                    <a:lstStyle/>
                    <a:p>
                      <a:pPr algn="l" fontAlgn="t">
                        <a:buNone/>
                      </a:pPr>
                      <a:r>
                        <a:rPr lang="et-EE" sz="1000" u="none" strike="noStrike" noProof="0" dirty="0">
                          <a:effectLst/>
                        </a:rPr>
                        <a:t>Viru Keemia Grupp AS</a:t>
                      </a:r>
                      <a:br>
                        <a:rPr lang="et-EE" sz="1000" u="none" strike="noStrike" noProof="0" dirty="0">
                          <a:effectLst/>
                        </a:rPr>
                      </a:br>
                      <a:r>
                        <a:rPr lang="et-EE" sz="1000" u="none" strike="noStrike" noProof="0" dirty="0">
                          <a:effectLst/>
                        </a:rPr>
                        <a:t>Biotoodete tehas</a:t>
                      </a:r>
                      <a:endParaRPr lang="et-EE" sz="1000" b="0" i="0" u="none" strike="noStrike" noProof="0" dirty="0">
                        <a:solidFill>
                          <a:srgbClr val="222222"/>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Lüganuse</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Põhjavesi</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Olmevesi</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37</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13 505</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2028</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ca 250 töötajat</a:t>
                      </a:r>
                      <a:endParaRPr lang="et-EE" sz="1000" b="0" i="0" u="none" strike="noStrike" noProof="0"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365427056"/>
                  </a:ext>
                </a:extLst>
              </a:tr>
              <a:tr h="174379">
                <a:tc>
                  <a:txBody>
                    <a:bodyPr/>
                    <a:lstStyle/>
                    <a:p>
                      <a:pPr algn="l" fontAlgn="t">
                        <a:buNone/>
                      </a:pPr>
                      <a:r>
                        <a:rPr lang="et-EE" sz="1000" u="none" strike="noStrike" noProof="0" dirty="0">
                          <a:effectLst/>
                        </a:rPr>
                        <a:t>Viru Keemia Grupp AS</a:t>
                      </a:r>
                      <a:br>
                        <a:rPr lang="et-EE" sz="1000" u="none" strike="noStrike" noProof="0" dirty="0">
                          <a:effectLst/>
                        </a:rPr>
                      </a:br>
                      <a:r>
                        <a:rPr lang="et-EE" sz="1000" u="none" strike="noStrike" noProof="0" dirty="0">
                          <a:effectLst/>
                        </a:rPr>
                        <a:t>Biotoodete tehas</a:t>
                      </a:r>
                      <a:endParaRPr lang="et-EE" sz="1000" b="0" i="0" u="none" strike="noStrike" noProof="0" dirty="0">
                        <a:solidFill>
                          <a:srgbClr val="222222"/>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Lüganuse</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Pinnavesi</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Aidu karjäär</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Tehnoloogiline vesi</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34 246</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12 500 000</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2028</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285162275"/>
                  </a:ext>
                </a:extLst>
              </a:tr>
              <a:tr h="90196">
                <a:tc>
                  <a:txBody>
                    <a:bodyPr/>
                    <a:lstStyle/>
                    <a:p>
                      <a:pPr algn="l" fontAlgn="t">
                        <a:buNone/>
                      </a:pPr>
                      <a:r>
                        <a:rPr lang="et-EE" sz="1000" u="none" strike="noStrike" noProof="0" dirty="0">
                          <a:effectLst/>
                        </a:rPr>
                        <a:t>Põhja-Kiviõli kaitsetööstuspark</a:t>
                      </a:r>
                      <a:endParaRPr lang="et-EE" sz="1000" b="0" i="0" u="none" strike="noStrike" noProof="0" dirty="0">
                        <a:solidFill>
                          <a:srgbClr val="222222"/>
                        </a:solidFill>
                        <a:effectLst/>
                        <a:latin typeface="Calibri" panose="020F0502020204030204" pitchFamily="34" charset="0"/>
                      </a:endParaRPr>
                    </a:p>
                  </a:txBody>
                  <a:tcPr marL="0" marR="0" marT="0" marB="0"/>
                </a:tc>
                <a:tc>
                  <a:txBody>
                    <a:bodyPr/>
                    <a:lstStyle/>
                    <a:p>
                      <a:pPr algn="l" fontAlgn="b">
                        <a:buNone/>
                      </a:pPr>
                      <a:r>
                        <a:rPr lang="et-EE" sz="1000" u="none" strike="noStrike" noProof="0" dirty="0">
                          <a:effectLst/>
                        </a:rPr>
                        <a:t>Lüganuse</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Põhjavesi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ctr">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nchor="ctr"/>
                </a:tc>
                <a:tc>
                  <a:txBody>
                    <a:bodyPr/>
                    <a:lstStyle/>
                    <a:p>
                      <a:pPr algn="l" fontAlgn="b">
                        <a:buNone/>
                      </a:pPr>
                      <a:r>
                        <a:rPr lang="et-EE" sz="1000" u="none" strike="noStrike" noProof="0" dirty="0">
                          <a:effectLst/>
                        </a:rPr>
                        <a:t>Olmevesi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50</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18 250</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2027-2028</a:t>
                      </a:r>
                      <a:endParaRPr lang="et-EE" sz="1000" b="0" i="0" u="none" strike="noStrike" noProof="0" dirty="0">
                        <a:solidFill>
                          <a:srgbClr val="3C7D22"/>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15541795"/>
                  </a:ext>
                </a:extLst>
              </a:tr>
              <a:tr h="90196">
                <a:tc>
                  <a:txBody>
                    <a:bodyPr/>
                    <a:lstStyle/>
                    <a:p>
                      <a:pPr algn="l" fontAlgn="t">
                        <a:buNone/>
                      </a:pPr>
                      <a:r>
                        <a:rPr lang="et-EE" sz="1000" u="none" strike="noStrike" noProof="0" dirty="0">
                          <a:effectLst/>
                        </a:rPr>
                        <a:t>Põhja-Kiviõli kaitsetööstuspark</a:t>
                      </a:r>
                      <a:endParaRPr lang="et-EE" sz="1000" b="0" i="0" u="none" strike="noStrike" noProof="0" dirty="0">
                        <a:solidFill>
                          <a:srgbClr val="222222"/>
                        </a:solidFill>
                        <a:effectLst/>
                        <a:latin typeface="Calibri" panose="020F0502020204030204" pitchFamily="34" charset="0"/>
                      </a:endParaRPr>
                    </a:p>
                  </a:txBody>
                  <a:tcPr marL="0" marR="0" marT="0" marB="0"/>
                </a:tc>
                <a:tc>
                  <a:txBody>
                    <a:bodyPr/>
                    <a:lstStyle/>
                    <a:p>
                      <a:pPr algn="l" fontAlgn="b">
                        <a:buNone/>
                      </a:pPr>
                      <a:r>
                        <a:rPr lang="et-EE" sz="1000" u="none" strike="noStrike" noProof="0" dirty="0">
                          <a:effectLst/>
                        </a:rPr>
                        <a:t>Lüganuse</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Pinnavesi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ctr">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nchor="ctr"/>
                </a:tc>
                <a:tc>
                  <a:txBody>
                    <a:bodyPr/>
                    <a:lstStyle/>
                    <a:p>
                      <a:pPr algn="l" fontAlgn="b">
                        <a:buNone/>
                      </a:pPr>
                      <a:r>
                        <a:rPr lang="et-EE" sz="1000" u="none" strike="noStrike" noProof="0" dirty="0">
                          <a:effectLst/>
                        </a:rPr>
                        <a:t>Tehnoloogiline 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56</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20 440</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2027-2028</a:t>
                      </a:r>
                      <a:endParaRPr lang="et-EE" sz="1000" b="0" i="0" u="none" strike="noStrike" noProof="0" dirty="0">
                        <a:solidFill>
                          <a:srgbClr val="3C7D22"/>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 </a:t>
                      </a:r>
                      <a:endParaRPr lang="et-EE" sz="1000" b="0" i="0" u="none" strike="noStrike" noProof="0" dirty="0">
                        <a:solidFill>
                          <a:srgbClr val="3C7D22"/>
                        </a:solidFill>
                        <a:effectLst/>
                        <a:latin typeface="Calibri" panose="020F0502020204030204" pitchFamily="34" charset="0"/>
                      </a:endParaRPr>
                    </a:p>
                  </a:txBody>
                  <a:tcPr marL="0" marR="0" marT="0" marB="0" anchor="b"/>
                </a:tc>
                <a:extLst>
                  <a:ext uri="{0D108BD9-81ED-4DB2-BD59-A6C34878D82A}">
                    <a16:rowId xmlns:a16="http://schemas.microsoft.com/office/drawing/2014/main" val="2327721185"/>
                  </a:ext>
                </a:extLst>
              </a:tr>
              <a:tr h="90196">
                <a:tc>
                  <a:txBody>
                    <a:bodyPr/>
                    <a:lstStyle/>
                    <a:p>
                      <a:pPr algn="l" fontAlgn="t">
                        <a:buNone/>
                      </a:pPr>
                      <a:r>
                        <a:rPr lang="et-EE" sz="1000" u="none" strike="noStrike" noProof="0" dirty="0">
                          <a:effectLst/>
                        </a:rPr>
                        <a:t>Põhja-Kiviõli kaitsetööstuspark</a:t>
                      </a:r>
                      <a:endParaRPr lang="et-EE" sz="1000" b="0" i="0" u="none" strike="noStrike" noProof="0" dirty="0">
                        <a:solidFill>
                          <a:srgbClr val="222222"/>
                        </a:solidFill>
                        <a:effectLst/>
                        <a:latin typeface="Calibri" panose="020F0502020204030204" pitchFamily="34" charset="0"/>
                      </a:endParaRPr>
                    </a:p>
                  </a:txBody>
                  <a:tcPr marL="0" marR="0" marT="0" marB="0"/>
                </a:tc>
                <a:tc>
                  <a:txBody>
                    <a:bodyPr/>
                    <a:lstStyle/>
                    <a:p>
                      <a:pPr algn="l" fontAlgn="b">
                        <a:buNone/>
                      </a:pPr>
                      <a:r>
                        <a:rPr lang="et-EE" sz="1000" u="none" strike="noStrike" noProof="0" dirty="0">
                          <a:effectLst/>
                        </a:rPr>
                        <a:t>Lüganuse</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Pinnavesi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ctr">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nchor="ctr"/>
                </a:tc>
                <a:tc>
                  <a:txBody>
                    <a:bodyPr/>
                    <a:lstStyle/>
                    <a:p>
                      <a:pPr algn="l" fontAlgn="b">
                        <a:buNone/>
                      </a:pPr>
                      <a:r>
                        <a:rPr lang="et-EE" sz="1000" u="none" strike="noStrike" noProof="0" dirty="0">
                          <a:effectLst/>
                        </a:rPr>
                        <a:t>Jahutuvesi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444</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162 060</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2027-2028</a:t>
                      </a:r>
                      <a:endParaRPr lang="et-EE" sz="1000" b="0" i="0" u="none" strike="noStrike" noProof="0" dirty="0">
                        <a:solidFill>
                          <a:srgbClr val="3C7D22"/>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 </a:t>
                      </a:r>
                      <a:endParaRPr lang="et-EE" sz="1000" b="0" i="0" u="none" strike="noStrike" noProof="0" dirty="0">
                        <a:solidFill>
                          <a:srgbClr val="3C7D22"/>
                        </a:solidFill>
                        <a:effectLst/>
                        <a:latin typeface="Calibri" panose="020F0502020204030204" pitchFamily="34" charset="0"/>
                      </a:endParaRPr>
                    </a:p>
                  </a:txBody>
                  <a:tcPr marL="0" marR="0" marT="0" marB="0" anchor="b"/>
                </a:tc>
                <a:extLst>
                  <a:ext uri="{0D108BD9-81ED-4DB2-BD59-A6C34878D82A}">
                    <a16:rowId xmlns:a16="http://schemas.microsoft.com/office/drawing/2014/main" val="663351795"/>
                  </a:ext>
                </a:extLst>
              </a:tr>
              <a:tr h="90196">
                <a:tc>
                  <a:txBody>
                    <a:bodyPr/>
                    <a:lstStyle/>
                    <a:p>
                      <a:pPr algn="l" fontAlgn="t">
                        <a:buNone/>
                      </a:pPr>
                      <a:r>
                        <a:rPr lang="et-EE" sz="1000" u="none" strike="noStrike" noProof="0" dirty="0">
                          <a:effectLst/>
                        </a:rPr>
                        <a:t>Aidu kaitsetööstuspark</a:t>
                      </a:r>
                      <a:endParaRPr lang="et-EE" sz="1000" b="0" i="0" u="none" strike="noStrike" noProof="0" dirty="0">
                        <a:solidFill>
                          <a:srgbClr val="222222"/>
                        </a:solidFill>
                        <a:effectLst/>
                        <a:latin typeface="Calibri" panose="020F0502020204030204" pitchFamily="34" charset="0"/>
                      </a:endParaRPr>
                    </a:p>
                  </a:txBody>
                  <a:tcPr marL="0" marR="0" marT="0" marB="0"/>
                </a:tc>
                <a:tc>
                  <a:txBody>
                    <a:bodyPr/>
                    <a:lstStyle/>
                    <a:p>
                      <a:pPr algn="l" fontAlgn="b">
                        <a:buNone/>
                      </a:pPr>
                      <a:r>
                        <a:rPr lang="et-EE" sz="1000" u="none" strike="noStrike" noProof="0" dirty="0">
                          <a:effectLst/>
                        </a:rPr>
                        <a:t>Lüganuse</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Pinnavesi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ctr">
                        <a:buNone/>
                      </a:pPr>
                      <a:r>
                        <a:rPr lang="et-EE" sz="1000" u="none" strike="noStrike" noProof="0" dirty="0">
                          <a:effectLst/>
                        </a:rPr>
                        <a:t>Aidu karjäär</a:t>
                      </a:r>
                      <a:endParaRPr lang="et-EE" sz="1000" b="0" i="0" u="none" strike="noStrike" noProof="0" dirty="0">
                        <a:solidFill>
                          <a:srgbClr val="000000"/>
                        </a:solidFill>
                        <a:effectLst/>
                        <a:latin typeface="Calibri" panose="020F0502020204030204" pitchFamily="34" charset="0"/>
                      </a:endParaRPr>
                    </a:p>
                  </a:txBody>
                  <a:tcPr marL="0" marR="0" marT="0" marB="0" anchor="ctr"/>
                </a:tc>
                <a:tc>
                  <a:txBody>
                    <a:bodyPr/>
                    <a:lstStyle/>
                    <a:p>
                      <a:pPr algn="l" fontAlgn="b">
                        <a:buNone/>
                      </a:pPr>
                      <a:r>
                        <a:rPr lang="et-EE" sz="1000" u="none" strike="noStrike" noProof="0" dirty="0">
                          <a:effectLst/>
                        </a:rPr>
                        <a:t>Tehnoloogiline 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56</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20 440</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2027-2028</a:t>
                      </a:r>
                      <a:endParaRPr lang="et-EE" sz="1000" b="0" i="0" u="none" strike="noStrike" noProof="0" dirty="0">
                        <a:solidFill>
                          <a:srgbClr val="3C7D22"/>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23349917"/>
                  </a:ext>
                </a:extLst>
              </a:tr>
              <a:tr h="90196">
                <a:tc>
                  <a:txBody>
                    <a:bodyPr/>
                    <a:lstStyle/>
                    <a:p>
                      <a:pPr algn="l" fontAlgn="t">
                        <a:buNone/>
                      </a:pPr>
                      <a:r>
                        <a:rPr lang="et-EE" sz="1000" u="none" strike="noStrike" noProof="0" dirty="0">
                          <a:effectLst/>
                        </a:rPr>
                        <a:t>Aidu kaitsetööstuspark</a:t>
                      </a:r>
                      <a:endParaRPr lang="et-EE" sz="1000" b="0" i="0" u="none" strike="noStrike" noProof="0" dirty="0">
                        <a:solidFill>
                          <a:srgbClr val="222222"/>
                        </a:solidFill>
                        <a:effectLst/>
                        <a:latin typeface="Calibri" panose="020F0502020204030204" pitchFamily="34" charset="0"/>
                      </a:endParaRPr>
                    </a:p>
                  </a:txBody>
                  <a:tcPr marL="0" marR="0" marT="0" marB="0"/>
                </a:tc>
                <a:tc>
                  <a:txBody>
                    <a:bodyPr/>
                    <a:lstStyle/>
                    <a:p>
                      <a:pPr algn="l" fontAlgn="b">
                        <a:buNone/>
                      </a:pPr>
                      <a:r>
                        <a:rPr lang="et-EE" sz="1000" u="none" strike="noStrike" noProof="0" dirty="0">
                          <a:effectLst/>
                        </a:rPr>
                        <a:t>Lüganuse</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Pinnavesi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ctr">
                        <a:buNone/>
                      </a:pPr>
                      <a:r>
                        <a:rPr lang="et-EE" sz="1000" u="none" strike="noStrike" noProof="0" dirty="0">
                          <a:effectLst/>
                        </a:rPr>
                        <a:t>Aidu karjäär</a:t>
                      </a:r>
                      <a:endParaRPr lang="et-EE" sz="1000" b="0" i="0" u="none" strike="noStrike" noProof="0" dirty="0">
                        <a:solidFill>
                          <a:srgbClr val="000000"/>
                        </a:solidFill>
                        <a:effectLst/>
                        <a:latin typeface="Calibri" panose="020F0502020204030204" pitchFamily="34" charset="0"/>
                      </a:endParaRPr>
                    </a:p>
                  </a:txBody>
                  <a:tcPr marL="0" marR="0" marT="0" marB="0" anchor="ctr"/>
                </a:tc>
                <a:tc>
                  <a:txBody>
                    <a:bodyPr/>
                    <a:lstStyle/>
                    <a:p>
                      <a:pPr algn="l" fontAlgn="b">
                        <a:buNone/>
                      </a:pPr>
                      <a:r>
                        <a:rPr lang="et-EE" sz="1000" u="none" strike="noStrike" noProof="0" dirty="0">
                          <a:effectLst/>
                        </a:rPr>
                        <a:t>Jahutusvesi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444</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162 060</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2027-2028</a:t>
                      </a:r>
                      <a:endParaRPr lang="et-EE" sz="1000" b="0" i="0" u="none" strike="noStrike" noProof="0" dirty="0">
                        <a:solidFill>
                          <a:srgbClr val="3C7D22"/>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07483263"/>
                  </a:ext>
                </a:extLst>
              </a:tr>
              <a:tr h="90196">
                <a:tc>
                  <a:txBody>
                    <a:bodyPr/>
                    <a:lstStyle/>
                    <a:p>
                      <a:pPr algn="l" fontAlgn="t">
                        <a:buNone/>
                      </a:pPr>
                      <a:r>
                        <a:rPr lang="et-EE" sz="1000" u="none" strike="noStrike" noProof="0" dirty="0">
                          <a:effectLst/>
                        </a:rPr>
                        <a:t>Aidu kaitsetööstuspark</a:t>
                      </a:r>
                      <a:endParaRPr lang="et-EE" sz="1000" b="0" i="0" u="none" strike="noStrike" noProof="0" dirty="0">
                        <a:solidFill>
                          <a:srgbClr val="222222"/>
                        </a:solidFill>
                        <a:effectLst/>
                        <a:latin typeface="Calibri" panose="020F0502020204030204" pitchFamily="34" charset="0"/>
                      </a:endParaRPr>
                    </a:p>
                  </a:txBody>
                  <a:tcPr marL="0" marR="0" marT="0" marB="0"/>
                </a:tc>
                <a:tc>
                  <a:txBody>
                    <a:bodyPr/>
                    <a:lstStyle/>
                    <a:p>
                      <a:pPr algn="l" fontAlgn="b">
                        <a:buNone/>
                      </a:pPr>
                      <a:r>
                        <a:rPr lang="et-EE" sz="1000" u="none" strike="noStrike" noProof="0" dirty="0">
                          <a:effectLst/>
                        </a:rPr>
                        <a:t>Lüganuse</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Pinnavesi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ctr">
                        <a:buNone/>
                      </a:pPr>
                      <a:r>
                        <a:rPr lang="et-EE" sz="1000" u="none" strike="noStrike" noProof="0" dirty="0">
                          <a:effectLst/>
                        </a:rPr>
                        <a:t>Aidu karjäär</a:t>
                      </a:r>
                      <a:endParaRPr lang="et-EE" sz="1000" b="0" i="0" u="none" strike="noStrike" noProof="0" dirty="0">
                        <a:solidFill>
                          <a:srgbClr val="000000"/>
                        </a:solidFill>
                        <a:effectLst/>
                        <a:latin typeface="Calibri" panose="020F0502020204030204" pitchFamily="34" charset="0"/>
                      </a:endParaRPr>
                    </a:p>
                  </a:txBody>
                  <a:tcPr marL="0" marR="0" marT="0" marB="0" anchor="ctr"/>
                </a:tc>
                <a:tc>
                  <a:txBody>
                    <a:bodyPr/>
                    <a:lstStyle/>
                    <a:p>
                      <a:pPr algn="l" fontAlgn="b">
                        <a:buNone/>
                      </a:pPr>
                      <a:r>
                        <a:rPr lang="et-EE" sz="1000" u="none" strike="noStrike" noProof="0" dirty="0">
                          <a:effectLst/>
                        </a:rPr>
                        <a:t>Olmevesi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50</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18 250</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2027-2028</a:t>
                      </a:r>
                      <a:endParaRPr lang="et-EE" sz="1000" b="0" i="0" u="none" strike="noStrike" noProof="0" dirty="0">
                        <a:solidFill>
                          <a:srgbClr val="3C7D22"/>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91327155"/>
                  </a:ext>
                </a:extLst>
              </a:tr>
              <a:tr h="87190">
                <a:tc>
                  <a:txBody>
                    <a:bodyPr/>
                    <a:lstStyle/>
                    <a:p>
                      <a:pPr algn="l" fontAlgn="t">
                        <a:buNone/>
                      </a:pPr>
                      <a:r>
                        <a:rPr lang="et-EE" sz="1000" u="none" strike="noStrike" noProof="0" dirty="0">
                          <a:effectLst/>
                        </a:rPr>
                        <a:t>TRISECTOR OÜ</a:t>
                      </a:r>
                      <a:endParaRPr lang="et-EE" sz="1000" b="0" i="0" u="none" strike="noStrike" noProof="0" dirty="0">
                        <a:solidFill>
                          <a:srgbClr val="222222"/>
                        </a:solidFill>
                        <a:effectLst/>
                        <a:latin typeface="Calibri" panose="020F0502020204030204" pitchFamily="34" charset="0"/>
                      </a:endParaRPr>
                    </a:p>
                  </a:txBody>
                  <a:tcPr marL="0" marR="0" marT="0" marB="0"/>
                </a:tc>
                <a:tc>
                  <a:txBody>
                    <a:bodyPr/>
                    <a:lstStyle/>
                    <a:p>
                      <a:pPr algn="l" fontAlgn="b">
                        <a:buNone/>
                      </a:pPr>
                      <a:r>
                        <a:rPr lang="et-EE" sz="1000" u="none" strike="noStrike" noProof="0" dirty="0">
                          <a:effectLst/>
                        </a:rPr>
                        <a:t>Alutaguse</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Põhjavesi/kaevandusvesi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ctr">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nchor="ctr"/>
                </a:tc>
                <a:tc>
                  <a:txBody>
                    <a:bodyPr/>
                    <a:lstStyle/>
                    <a:p>
                      <a:pPr algn="l" fontAlgn="b">
                        <a:buNone/>
                      </a:pPr>
                      <a:r>
                        <a:rPr lang="et-EE" sz="1000" u="none" strike="noStrike" noProof="0" dirty="0">
                          <a:effectLst/>
                        </a:rPr>
                        <a:t>Tehnoloogiline vesi</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1 370</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500 000</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ctr" fontAlgn="b">
                        <a:buNone/>
                      </a:pPr>
                      <a:r>
                        <a:rPr lang="et-EE" sz="1000" u="none" strike="noStrike" noProof="0" dirty="0">
                          <a:effectLst/>
                        </a:rPr>
                        <a:t>2028</a:t>
                      </a:r>
                      <a:endParaRPr lang="et-EE" sz="1000" b="0" i="0" u="none" strike="noStrike" noProof="0" dirty="0">
                        <a:solidFill>
                          <a:srgbClr val="000000"/>
                        </a:solidFill>
                        <a:effectLst/>
                        <a:latin typeface="Calibri" panose="020F0502020204030204" pitchFamily="34" charset="0"/>
                      </a:endParaRPr>
                    </a:p>
                  </a:txBody>
                  <a:tcPr marL="0" marR="0" marT="0" marB="0" anchor="b"/>
                </a:tc>
                <a:tc>
                  <a:txBody>
                    <a:bodyPr/>
                    <a:lstStyle/>
                    <a:p>
                      <a:pPr algn="l" fontAlgn="b">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49842821"/>
                  </a:ext>
                </a:extLst>
              </a:tr>
              <a:tr h="261569">
                <a:tc>
                  <a:txBody>
                    <a:bodyPr/>
                    <a:lstStyle/>
                    <a:p>
                      <a:pPr algn="l" fontAlgn="t">
                        <a:buNone/>
                      </a:pPr>
                      <a:r>
                        <a:rPr lang="et-EE" sz="1000" u="none" strike="noStrike" noProof="0" dirty="0">
                          <a:effectLst/>
                        </a:rPr>
                        <a:t>Enefit Power AS pürolüüsiõli </a:t>
                      </a:r>
                      <a:r>
                        <a:rPr lang="et-EE" sz="1000" u="none" strike="noStrike" noProof="0" dirty="0" err="1">
                          <a:effectLst/>
                        </a:rPr>
                        <a:t>kergfraktsioonide</a:t>
                      </a:r>
                      <a:r>
                        <a:rPr lang="et-EE" sz="1000" u="none" strike="noStrike" noProof="0" dirty="0">
                          <a:effectLst/>
                        </a:rPr>
                        <a:t> </a:t>
                      </a:r>
                      <a:r>
                        <a:rPr lang="et-EE" sz="1000" u="none" strike="noStrike" noProof="0" dirty="0" err="1">
                          <a:effectLst/>
                        </a:rPr>
                        <a:t>väärindamise</a:t>
                      </a:r>
                      <a:r>
                        <a:rPr lang="et-EE" sz="1000" u="none" strike="noStrike" noProof="0" dirty="0">
                          <a:effectLst/>
                        </a:rPr>
                        <a:t> tehase</a:t>
                      </a:r>
                      <a:endParaRPr lang="et-EE" sz="1000" b="0" i="0" u="none" strike="noStrike" noProof="0" dirty="0">
                        <a:solidFill>
                          <a:srgbClr val="222222"/>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Narva-Jõesuu linn</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Pinnavesi</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Jahutusvesi</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1 200</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438 000</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2030</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Alates 2027. aastal teha valmis ning tehas tööle 2030. aastal</a:t>
                      </a:r>
                      <a:endParaRPr lang="et-EE" sz="1000" b="0" i="0" u="none" strike="noStrike" noProof="0" dirty="0">
                        <a:solidFill>
                          <a:srgbClr val="3C7D22"/>
                        </a:solidFill>
                        <a:effectLst/>
                        <a:latin typeface="Calibri" panose="020F0502020204030204" pitchFamily="34" charset="0"/>
                      </a:endParaRPr>
                    </a:p>
                  </a:txBody>
                  <a:tcPr marL="0" marR="0" marT="0" marB="0"/>
                </a:tc>
                <a:extLst>
                  <a:ext uri="{0D108BD9-81ED-4DB2-BD59-A6C34878D82A}">
                    <a16:rowId xmlns:a16="http://schemas.microsoft.com/office/drawing/2014/main" val="3181950801"/>
                  </a:ext>
                </a:extLst>
              </a:tr>
              <a:tr h="261569">
                <a:tc>
                  <a:txBody>
                    <a:bodyPr/>
                    <a:lstStyle/>
                    <a:p>
                      <a:pPr algn="l" fontAlgn="t">
                        <a:buNone/>
                      </a:pPr>
                      <a:r>
                        <a:rPr lang="et-EE" sz="1000" u="none" strike="noStrike" noProof="0" dirty="0" err="1">
                          <a:effectLst/>
                        </a:rPr>
                        <a:t>Kurro</a:t>
                      </a:r>
                      <a:r>
                        <a:rPr lang="et-EE" sz="1000" u="none" strike="noStrike" noProof="0" dirty="0">
                          <a:effectLst/>
                        </a:rPr>
                        <a:t> loodusspaahotell</a:t>
                      </a:r>
                      <a:endParaRPr lang="et-EE" sz="1000" b="0" i="0" u="none" strike="noStrike" noProof="0" dirty="0">
                        <a:solidFill>
                          <a:srgbClr val="222222"/>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Alutaguse</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Põhjavesi</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Ordoviitsiumi-Kambriumi Virumaa põhjaveekogum Ida-Eesti vesikonnas</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Olmevesi</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117</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42 705</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Suvi 2026.</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 </a:t>
                      </a:r>
                      <a:endParaRPr lang="et-EE" sz="1000" b="0" i="0" u="none" strike="noStrike" noProof="0"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991205970"/>
                  </a:ext>
                </a:extLst>
              </a:tr>
              <a:tr h="348758">
                <a:tc>
                  <a:txBody>
                    <a:bodyPr/>
                    <a:lstStyle/>
                    <a:p>
                      <a:pPr algn="l" fontAlgn="t">
                        <a:buNone/>
                      </a:pPr>
                      <a:r>
                        <a:rPr lang="et-EE" sz="1000" u="none" strike="noStrike" noProof="0" dirty="0">
                          <a:effectLst/>
                        </a:rPr>
                        <a:t>Fermi (tuumajaam)</a:t>
                      </a:r>
                      <a:endParaRPr lang="et-EE" sz="1000" b="0" i="0" u="none" strike="noStrike" noProof="0" dirty="0">
                        <a:solidFill>
                          <a:srgbClr val="222222"/>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Kohtla-Järve linna, Lüganuse valda ja Toila valda Ida-Viru maakonnas</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Pinnavesi</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Narva laht</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Jahutusvesi</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ctr" fontAlgn="t">
                        <a:buNone/>
                      </a:pPr>
                      <a:r>
                        <a:rPr lang="et-EE" sz="1000" u="none" strike="noStrike" noProof="0" dirty="0">
                          <a:effectLst/>
                        </a:rPr>
                        <a:t>12 096</a:t>
                      </a:r>
                    </a:p>
                    <a:p>
                      <a:pPr algn="ctr" fontAlgn="t">
                        <a:buNone/>
                      </a:pPr>
                      <a:r>
                        <a:rPr lang="et-EE" sz="1000" b="0" i="0" u="none" strike="noStrike" noProof="0" dirty="0">
                          <a:solidFill>
                            <a:srgbClr val="9C0006"/>
                          </a:solidFill>
                          <a:effectLst/>
                          <a:latin typeface="Aptos Narrow" panose="020B0004020202020204" pitchFamily="34" charset="0"/>
                        </a:rPr>
                        <a:t>(merest võetakse </a:t>
                      </a:r>
                    </a:p>
                    <a:p>
                      <a:pPr algn="ctr" fontAlgn="t">
                        <a:buNone/>
                      </a:pPr>
                      <a:r>
                        <a:rPr lang="et-EE" sz="1000" b="0" i="0" u="none" strike="noStrike" noProof="0" dirty="0">
                          <a:solidFill>
                            <a:srgbClr val="9C0006"/>
                          </a:solidFill>
                          <a:effectLst/>
                          <a:latin typeface="Aptos Narrow" panose="020B0004020202020204" pitchFamily="34" charset="0"/>
                        </a:rPr>
                        <a:t>26 764)</a:t>
                      </a:r>
                    </a:p>
                  </a:txBody>
                  <a:tcPr marL="0" marR="0" marT="0" marB="0"/>
                </a:tc>
                <a:tc>
                  <a:txBody>
                    <a:bodyPr/>
                    <a:lstStyle/>
                    <a:p>
                      <a:pPr algn="ctr" fontAlgn="t">
                        <a:buNone/>
                      </a:pPr>
                      <a:r>
                        <a:rPr lang="et-EE" sz="1000" u="none" strike="noStrike" noProof="0" dirty="0">
                          <a:effectLst/>
                        </a:rPr>
                        <a:t>4 420 000</a:t>
                      </a:r>
                    </a:p>
                    <a:p>
                      <a:pPr algn="ctr" fontAlgn="t">
                        <a:buNone/>
                      </a:pPr>
                      <a:r>
                        <a:rPr lang="et-EE" sz="1000" b="0" i="0" u="none" strike="noStrike" noProof="0" dirty="0">
                          <a:solidFill>
                            <a:srgbClr val="000000"/>
                          </a:solidFill>
                          <a:effectLst/>
                          <a:latin typeface="Calibri" panose="020F0502020204030204" pitchFamily="34" charset="0"/>
                        </a:rPr>
                        <a:t>(merest võetakse ca </a:t>
                      </a:r>
                    </a:p>
                    <a:p>
                      <a:pPr algn="ctr" fontAlgn="t">
                        <a:buNone/>
                      </a:pPr>
                      <a:r>
                        <a:rPr lang="et-EE" sz="1000" b="0" i="0" u="none" strike="noStrike" noProof="0" dirty="0">
                          <a:solidFill>
                            <a:srgbClr val="000000"/>
                          </a:solidFill>
                          <a:effectLst/>
                          <a:latin typeface="Calibri" panose="020F0502020204030204" pitchFamily="34" charset="0"/>
                        </a:rPr>
                        <a:t>9 800 000)</a:t>
                      </a:r>
                    </a:p>
                  </a:txBody>
                  <a:tcPr marL="0" marR="0" marT="0" marB="0"/>
                </a:tc>
                <a:tc>
                  <a:txBody>
                    <a:bodyPr/>
                    <a:lstStyle/>
                    <a:p>
                      <a:pPr algn="ctr" fontAlgn="t">
                        <a:buNone/>
                      </a:pPr>
                      <a:r>
                        <a:rPr lang="et-EE" sz="1000" u="none" strike="noStrike" noProof="0" dirty="0">
                          <a:effectLst/>
                        </a:rPr>
                        <a:t>Alates 2031-2035 aastast</a:t>
                      </a:r>
                      <a:endParaRPr lang="et-EE" sz="1000" b="0" i="0" u="none" strike="noStrike" noProof="0" dirty="0">
                        <a:solidFill>
                          <a:srgbClr val="000000"/>
                        </a:solidFill>
                        <a:effectLst/>
                        <a:latin typeface="Calibri" panose="020F0502020204030204" pitchFamily="34" charset="0"/>
                      </a:endParaRPr>
                    </a:p>
                  </a:txBody>
                  <a:tcPr marL="0" marR="0" marT="0" marB="0"/>
                </a:tc>
                <a:tc>
                  <a:txBody>
                    <a:bodyPr/>
                    <a:lstStyle/>
                    <a:p>
                      <a:pPr algn="l" fontAlgn="t">
                        <a:buNone/>
                      </a:pPr>
                      <a:r>
                        <a:rPr lang="et-EE" sz="1000" u="none" strike="noStrike" noProof="0" dirty="0">
                          <a:effectLst/>
                        </a:rPr>
                        <a:t>Tuumajaam pumpab merest: </a:t>
                      </a:r>
                      <a:br>
                        <a:rPr lang="et-EE" sz="1000" u="none" strike="noStrike" noProof="0" dirty="0">
                          <a:effectLst/>
                        </a:rPr>
                      </a:br>
                      <a:r>
                        <a:rPr lang="et-EE" sz="1000" u="none" strike="noStrike" noProof="0" dirty="0">
                          <a:effectLst/>
                        </a:rPr>
                        <a:t>0,31  m³/s</a:t>
                      </a:r>
                      <a:br>
                        <a:rPr lang="et-EE" sz="1000" u="none" strike="noStrike" noProof="0" dirty="0">
                          <a:effectLst/>
                        </a:rPr>
                      </a:br>
                      <a:r>
                        <a:rPr lang="et-EE" sz="1000" u="none" strike="noStrike" noProof="0" dirty="0">
                          <a:effectLst/>
                        </a:rPr>
                        <a:t>(0.14 m3/s aurustub)</a:t>
                      </a:r>
                      <a:br>
                        <a:rPr lang="et-EE" sz="1000" u="none" strike="noStrike" noProof="0" dirty="0">
                          <a:effectLst/>
                        </a:rPr>
                      </a:br>
                      <a:r>
                        <a:rPr lang="et-EE" sz="1000" u="none" strike="noStrike" noProof="0" dirty="0">
                          <a:effectLst/>
                        </a:rPr>
                        <a:t>Tuumajaam tagastab merre: 0,17  m³/s</a:t>
                      </a:r>
                      <a:endParaRPr lang="et-EE" sz="1000" b="0" i="0" u="none" strike="noStrike" noProof="0" dirty="0">
                        <a:solidFill>
                          <a:srgbClr val="3C7D22"/>
                        </a:solidFill>
                        <a:effectLst/>
                        <a:latin typeface="Calibri" panose="020F0502020204030204" pitchFamily="34" charset="0"/>
                      </a:endParaRPr>
                    </a:p>
                  </a:txBody>
                  <a:tcPr marL="0" marR="0" marT="0" marB="0"/>
                </a:tc>
                <a:extLst>
                  <a:ext uri="{0D108BD9-81ED-4DB2-BD59-A6C34878D82A}">
                    <a16:rowId xmlns:a16="http://schemas.microsoft.com/office/drawing/2014/main" val="1740822335"/>
                  </a:ext>
                </a:extLst>
              </a:tr>
              <a:tr h="87190">
                <a:tc>
                  <a:txBody>
                    <a:bodyPr/>
                    <a:lstStyle/>
                    <a:p>
                      <a:pPr algn="l" fontAlgn="t">
                        <a:buNone/>
                      </a:pPr>
                      <a:r>
                        <a:rPr lang="et-EE" sz="1000" b="1" u="none" strike="noStrike" noProof="0" dirty="0">
                          <a:effectLst/>
                        </a:rPr>
                        <a:t>Kokku</a:t>
                      </a:r>
                      <a:endParaRPr lang="et-EE" sz="1000" b="1" i="0" u="none" strike="noStrike" noProof="0" dirty="0">
                        <a:solidFill>
                          <a:srgbClr val="222222"/>
                        </a:solidFill>
                        <a:effectLst/>
                        <a:latin typeface="Calibri" panose="020F0502020204030204" pitchFamily="34" charset="0"/>
                      </a:endParaRPr>
                    </a:p>
                  </a:txBody>
                  <a:tcPr marL="0" marR="0" marT="0" marB="0"/>
                </a:tc>
                <a:tc>
                  <a:txBody>
                    <a:bodyPr/>
                    <a:lstStyle/>
                    <a:p>
                      <a:pPr algn="l" fontAlgn="b">
                        <a:buNone/>
                      </a:pPr>
                      <a:r>
                        <a:rPr lang="et-EE" sz="1000" b="1" u="none" strike="noStrike" noProof="0" dirty="0">
                          <a:effectLst/>
                        </a:rPr>
                        <a:t> </a:t>
                      </a:r>
                      <a:endParaRPr lang="et-EE" sz="1000" b="1" i="0" u="none" strike="noStrike" noProof="0" dirty="0">
                        <a:solidFill>
                          <a:srgbClr val="3C7D22"/>
                        </a:solidFill>
                        <a:effectLst/>
                        <a:latin typeface="Aptos Narrow" panose="020B0004020202020204" pitchFamily="34" charset="0"/>
                      </a:endParaRPr>
                    </a:p>
                  </a:txBody>
                  <a:tcPr marL="0" marR="0" marT="0" marB="0" anchor="b"/>
                </a:tc>
                <a:tc>
                  <a:txBody>
                    <a:bodyPr/>
                    <a:lstStyle/>
                    <a:p>
                      <a:pPr algn="l" fontAlgn="b">
                        <a:buNone/>
                      </a:pPr>
                      <a:r>
                        <a:rPr lang="et-EE" sz="1000" b="1" u="none" strike="noStrike" noProof="0" dirty="0">
                          <a:effectLst/>
                        </a:rPr>
                        <a:t> </a:t>
                      </a:r>
                      <a:endParaRPr lang="et-EE" sz="1000" b="1" i="0" u="none" strike="noStrike" noProof="0" dirty="0">
                        <a:solidFill>
                          <a:srgbClr val="3C7D22"/>
                        </a:solidFill>
                        <a:effectLst/>
                        <a:latin typeface="Aptos Narrow" panose="020B0004020202020204" pitchFamily="34" charset="0"/>
                      </a:endParaRPr>
                    </a:p>
                  </a:txBody>
                  <a:tcPr marL="0" marR="0" marT="0" marB="0" anchor="b"/>
                </a:tc>
                <a:tc>
                  <a:txBody>
                    <a:bodyPr/>
                    <a:lstStyle/>
                    <a:p>
                      <a:pPr algn="l" fontAlgn="t">
                        <a:buNone/>
                      </a:pPr>
                      <a:r>
                        <a:rPr lang="et-EE" sz="1000" b="1" u="none" strike="noStrike" noProof="0" dirty="0">
                          <a:effectLst/>
                        </a:rPr>
                        <a:t> </a:t>
                      </a:r>
                      <a:endParaRPr lang="et-EE" sz="1000" b="1" i="0" u="none" strike="noStrike" noProof="0" dirty="0">
                        <a:solidFill>
                          <a:srgbClr val="000000"/>
                        </a:solidFill>
                        <a:effectLst/>
                        <a:latin typeface="Calibri" panose="020F0502020204030204" pitchFamily="34" charset="0"/>
                      </a:endParaRPr>
                    </a:p>
                  </a:txBody>
                  <a:tcPr marL="0" marR="0" marT="0" marB="0"/>
                </a:tc>
                <a:tc>
                  <a:txBody>
                    <a:bodyPr/>
                    <a:lstStyle/>
                    <a:p>
                      <a:pPr algn="l" fontAlgn="b">
                        <a:buNone/>
                      </a:pPr>
                      <a:r>
                        <a:rPr lang="et-EE" sz="1000" b="1" u="none" strike="noStrike" noProof="0" dirty="0">
                          <a:effectLst/>
                        </a:rPr>
                        <a:t> </a:t>
                      </a:r>
                      <a:endParaRPr lang="et-EE" sz="1000" b="1" i="0" u="none" strike="noStrike" noProof="0" dirty="0">
                        <a:solidFill>
                          <a:srgbClr val="3C7D22"/>
                        </a:solidFill>
                        <a:effectLst/>
                        <a:latin typeface="Aptos Narrow" panose="020B0004020202020204" pitchFamily="34" charset="0"/>
                      </a:endParaRPr>
                    </a:p>
                  </a:txBody>
                  <a:tcPr marL="0" marR="0" marT="0" marB="0" anchor="b"/>
                </a:tc>
                <a:tc>
                  <a:txBody>
                    <a:bodyPr/>
                    <a:lstStyle/>
                    <a:p>
                      <a:pPr algn="ctr" fontAlgn="b">
                        <a:buNone/>
                      </a:pPr>
                      <a:r>
                        <a:rPr lang="et-EE" sz="1000" b="1" u="none" strike="noStrike" noProof="0" dirty="0">
                          <a:effectLst/>
                        </a:rPr>
                        <a:t>50 166</a:t>
                      </a:r>
                      <a:endParaRPr lang="et-EE" sz="1000" b="1" i="0" u="none" strike="noStrike" noProof="0" dirty="0">
                        <a:solidFill>
                          <a:srgbClr val="3C7D22"/>
                        </a:solidFill>
                        <a:effectLst/>
                        <a:latin typeface="Aptos Narrow" panose="020B0004020202020204" pitchFamily="34" charset="0"/>
                      </a:endParaRPr>
                    </a:p>
                  </a:txBody>
                  <a:tcPr marL="0" marR="0" marT="0" marB="0" anchor="b"/>
                </a:tc>
                <a:tc>
                  <a:txBody>
                    <a:bodyPr/>
                    <a:lstStyle/>
                    <a:p>
                      <a:pPr algn="ctr" fontAlgn="b">
                        <a:buNone/>
                      </a:pPr>
                      <a:r>
                        <a:rPr lang="et-EE" sz="1000" b="1" u="none" strike="noStrike" noProof="0" dirty="0">
                          <a:effectLst/>
                        </a:rPr>
                        <a:t>18 315 710</a:t>
                      </a:r>
                      <a:endParaRPr lang="et-EE" sz="1000" b="1" i="0" u="none" strike="noStrike" noProof="0" dirty="0">
                        <a:solidFill>
                          <a:srgbClr val="3C7D22"/>
                        </a:solidFill>
                        <a:effectLst/>
                        <a:latin typeface="Aptos Narrow" panose="020B0004020202020204" pitchFamily="34" charset="0"/>
                      </a:endParaRPr>
                    </a:p>
                  </a:txBody>
                  <a:tcPr marL="0" marR="0" marT="0" marB="0" anchor="b"/>
                </a:tc>
                <a:tc>
                  <a:txBody>
                    <a:bodyPr/>
                    <a:lstStyle/>
                    <a:p>
                      <a:pPr algn="ctr" fontAlgn="b">
                        <a:buNone/>
                      </a:pPr>
                      <a:r>
                        <a:rPr lang="et-EE" sz="1000" b="1" u="none" strike="noStrike" noProof="0" dirty="0">
                          <a:effectLst/>
                        </a:rPr>
                        <a:t> </a:t>
                      </a:r>
                      <a:endParaRPr lang="et-EE" sz="1000" b="1" i="0" u="none" strike="noStrike" noProof="0" dirty="0">
                        <a:solidFill>
                          <a:srgbClr val="3C7D22"/>
                        </a:solidFill>
                        <a:effectLst/>
                        <a:latin typeface="Aptos Narrow" panose="020B0004020202020204" pitchFamily="34" charset="0"/>
                      </a:endParaRPr>
                    </a:p>
                  </a:txBody>
                  <a:tcPr marL="0" marR="0" marT="0" marB="0" anchor="b"/>
                </a:tc>
                <a:tc>
                  <a:txBody>
                    <a:bodyPr/>
                    <a:lstStyle/>
                    <a:p>
                      <a:pPr algn="l" fontAlgn="b">
                        <a:buNone/>
                      </a:pPr>
                      <a:r>
                        <a:rPr lang="et-EE" sz="1000" u="none" strike="noStrike" noProof="0" dirty="0">
                          <a:effectLst/>
                        </a:rPr>
                        <a:t> </a:t>
                      </a:r>
                      <a:endParaRPr lang="et-EE" sz="1000" b="1" i="0" u="none" strike="noStrike" noProof="0" dirty="0">
                        <a:solidFill>
                          <a:srgbClr val="3C7D22"/>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3625222527"/>
                  </a:ext>
                </a:extLst>
              </a:tr>
            </a:tbl>
          </a:graphicData>
        </a:graphic>
      </p:graphicFrame>
    </p:spTree>
    <p:extLst>
      <p:ext uri="{BB962C8B-B14F-4D97-AF65-F5344CB8AC3E}">
        <p14:creationId xmlns:p14="http://schemas.microsoft.com/office/powerpoint/2010/main" val="15497834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79A7094-BA8E-FA52-A8A8-A1443B44E463}"/>
              </a:ext>
            </a:extLst>
          </p:cNvPr>
          <p:cNvSpPr>
            <a:spLocks noGrp="1"/>
          </p:cNvSpPr>
          <p:nvPr>
            <p:ph type="title"/>
          </p:nvPr>
        </p:nvSpPr>
        <p:spPr/>
        <p:txBody>
          <a:bodyPr>
            <a:normAutofit fontScale="90000"/>
          </a:bodyPr>
          <a:lstStyle/>
          <a:p>
            <a:r>
              <a:rPr lang="et-EE" noProof="0" dirty="0"/>
              <a:t>Võimalik veevõtu vähenemine tulevikus</a:t>
            </a:r>
          </a:p>
        </p:txBody>
      </p:sp>
      <p:sp>
        <p:nvSpPr>
          <p:cNvPr id="3" name="Sisu kohatäide 2">
            <a:extLst>
              <a:ext uri="{FF2B5EF4-FFF2-40B4-BE49-F238E27FC236}">
                <a16:creationId xmlns:a16="http://schemas.microsoft.com/office/drawing/2014/main" id="{BCF2FC85-016E-FB98-6267-664535FE6E08}"/>
              </a:ext>
            </a:extLst>
          </p:cNvPr>
          <p:cNvSpPr>
            <a:spLocks noGrp="1"/>
          </p:cNvSpPr>
          <p:nvPr>
            <p:ph idx="1"/>
          </p:nvPr>
        </p:nvSpPr>
        <p:spPr/>
        <p:txBody>
          <a:bodyPr/>
          <a:lstStyle/>
          <a:p>
            <a:r>
              <a:rPr lang="et-EE" noProof="0" dirty="0"/>
              <a:t>Veevõtu vähenemine on prognoositav suurimas mahus põlevkivikaevanduste keskkonnalubade lõppemise kaudu.</a:t>
            </a:r>
          </a:p>
          <a:p>
            <a:endParaRPr lang="et-EE" noProof="0" dirty="0"/>
          </a:p>
          <a:p>
            <a:endParaRPr lang="et-EE" noProof="0" dirty="0"/>
          </a:p>
          <a:p>
            <a:endParaRPr lang="et-EE" noProof="0" dirty="0"/>
          </a:p>
          <a:p>
            <a:r>
              <a:rPr lang="et-EE" noProof="0" dirty="0"/>
              <a:t>Seoses keskkonnamõjuga väheneb veevõtt ka Kurtna-</a:t>
            </a:r>
            <a:r>
              <a:rPr lang="et-EE" noProof="0" dirty="0" err="1"/>
              <a:t>Vasavere</a:t>
            </a:r>
            <a:r>
              <a:rPr lang="et-EE" noProof="0" dirty="0"/>
              <a:t> veehaardest</a:t>
            </a:r>
          </a:p>
          <a:p>
            <a:endParaRPr lang="et-EE" noProof="0" dirty="0"/>
          </a:p>
        </p:txBody>
      </p:sp>
      <p:pic>
        <p:nvPicPr>
          <p:cNvPr id="5" name="Pilt 4">
            <a:extLst>
              <a:ext uri="{FF2B5EF4-FFF2-40B4-BE49-F238E27FC236}">
                <a16:creationId xmlns:a16="http://schemas.microsoft.com/office/drawing/2014/main" id="{ABB8D3E6-64E6-6EB8-AD1D-BDB2D34CD2A0}"/>
              </a:ext>
            </a:extLst>
          </p:cNvPr>
          <p:cNvPicPr>
            <a:picLocks noChangeAspect="1"/>
          </p:cNvPicPr>
          <p:nvPr/>
        </p:nvPicPr>
        <p:blipFill>
          <a:blip r:embed="rId2"/>
          <a:stretch>
            <a:fillRect/>
          </a:stretch>
        </p:blipFill>
        <p:spPr>
          <a:xfrm>
            <a:off x="1625202" y="2557572"/>
            <a:ext cx="5759196" cy="1210056"/>
          </a:xfrm>
          <a:prstGeom prst="rect">
            <a:avLst/>
          </a:prstGeom>
        </p:spPr>
      </p:pic>
    </p:spTree>
    <p:extLst>
      <p:ext uri="{BB962C8B-B14F-4D97-AF65-F5344CB8AC3E}">
        <p14:creationId xmlns:p14="http://schemas.microsoft.com/office/powerpoint/2010/main" val="4260153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E3B6F236-4D9A-E84D-BDF9-01F69E07ED36}"/>
              </a:ext>
            </a:extLst>
          </p:cNvPr>
          <p:cNvSpPr>
            <a:spLocks noGrp="1"/>
          </p:cNvSpPr>
          <p:nvPr>
            <p:ph type="title"/>
          </p:nvPr>
        </p:nvSpPr>
        <p:spPr/>
        <p:txBody>
          <a:bodyPr/>
          <a:lstStyle/>
          <a:p>
            <a:r>
              <a:rPr lang="et-EE" noProof="0" dirty="0"/>
              <a:t>Kurtna-</a:t>
            </a:r>
            <a:r>
              <a:rPr lang="et-EE" noProof="0" dirty="0" err="1"/>
              <a:t>Vasavere</a:t>
            </a:r>
            <a:r>
              <a:rPr lang="et-EE" noProof="0" dirty="0"/>
              <a:t> veevõtu vähenemine</a:t>
            </a:r>
          </a:p>
        </p:txBody>
      </p:sp>
      <p:sp>
        <p:nvSpPr>
          <p:cNvPr id="3" name="Sisu kohatäide 2">
            <a:extLst>
              <a:ext uri="{FF2B5EF4-FFF2-40B4-BE49-F238E27FC236}">
                <a16:creationId xmlns:a16="http://schemas.microsoft.com/office/drawing/2014/main" id="{5A350937-29B3-179C-4DF8-06405CB84D93}"/>
              </a:ext>
            </a:extLst>
          </p:cNvPr>
          <p:cNvSpPr>
            <a:spLocks noGrp="1"/>
          </p:cNvSpPr>
          <p:nvPr>
            <p:ph idx="1"/>
          </p:nvPr>
        </p:nvSpPr>
        <p:spPr/>
        <p:txBody>
          <a:bodyPr/>
          <a:lstStyle/>
          <a:p>
            <a:r>
              <a:rPr lang="et-EE" noProof="0" dirty="0"/>
              <a:t>Kehtiva loa kohaselt tohib OÜ Järve Biopuhastus võtta Kurtna-</a:t>
            </a:r>
            <a:r>
              <a:rPr lang="et-EE" noProof="0" dirty="0" err="1"/>
              <a:t>Vasavere</a:t>
            </a:r>
            <a:r>
              <a:rPr lang="et-EE" noProof="0" dirty="0"/>
              <a:t> veehaardest 8 000 m</a:t>
            </a:r>
            <a:r>
              <a:rPr lang="et-EE" baseline="30000" noProof="0" dirty="0"/>
              <a:t>3</a:t>
            </a:r>
            <a:r>
              <a:rPr lang="et-EE" noProof="0" dirty="0"/>
              <a:t>/d, Kukruse veehaardest 330 m</a:t>
            </a:r>
            <a:r>
              <a:rPr lang="et-EE" baseline="30000" noProof="0" dirty="0"/>
              <a:t>3</a:t>
            </a:r>
            <a:r>
              <a:rPr lang="et-EE" noProof="0" dirty="0"/>
              <a:t>/d, Ahtme veehaardest 3 300 m</a:t>
            </a:r>
            <a:r>
              <a:rPr lang="et-EE" baseline="30000" noProof="0" dirty="0"/>
              <a:t>3</a:t>
            </a:r>
            <a:r>
              <a:rPr lang="et-EE" noProof="0" dirty="0"/>
              <a:t>/d ja Sompa veehaardest 390 m</a:t>
            </a:r>
            <a:r>
              <a:rPr lang="et-EE" baseline="30000" noProof="0" dirty="0"/>
              <a:t>3</a:t>
            </a:r>
            <a:r>
              <a:rPr lang="et-EE" noProof="0" dirty="0"/>
              <a:t>/d:</a:t>
            </a:r>
          </a:p>
          <a:p>
            <a:pPr lvl="1"/>
            <a:r>
              <a:rPr lang="et-EE" noProof="0" dirty="0"/>
              <a:t>Kokku 12 020 m</a:t>
            </a:r>
            <a:r>
              <a:rPr lang="et-EE" baseline="30000" noProof="0" dirty="0"/>
              <a:t>3</a:t>
            </a:r>
            <a:r>
              <a:rPr lang="et-EE" noProof="0" dirty="0"/>
              <a:t>/d </a:t>
            </a:r>
          </a:p>
          <a:p>
            <a:pPr lvl="1"/>
            <a:r>
              <a:rPr lang="et-EE" noProof="0" dirty="0"/>
              <a:t>Ettevõtte hinnanguline vajadus 10 000 m</a:t>
            </a:r>
            <a:r>
              <a:rPr lang="et-EE" baseline="30000" noProof="0" dirty="0"/>
              <a:t>3</a:t>
            </a:r>
            <a:r>
              <a:rPr lang="et-EE" noProof="0" dirty="0"/>
              <a:t>/d </a:t>
            </a:r>
          </a:p>
          <a:p>
            <a:r>
              <a:rPr lang="et-EE" noProof="0" dirty="0"/>
              <a:t>Kurtna-</a:t>
            </a:r>
            <a:r>
              <a:rPr lang="et-EE" noProof="0" dirty="0" err="1"/>
              <a:t>Vasavere</a:t>
            </a:r>
            <a:r>
              <a:rPr lang="et-EE" noProof="0" dirty="0"/>
              <a:t> veehaare paikneb Alutaguse rahvuspargis ja mõjutab negatiivselt veetaseme alanemise ning hapnikurežiimi halvenemise tõttu Ahnejärve, Kuradi ja </a:t>
            </a:r>
            <a:r>
              <a:rPr lang="et-EE" noProof="0" dirty="0" err="1"/>
              <a:t>Martiska</a:t>
            </a:r>
            <a:r>
              <a:rPr lang="et-EE" noProof="0" dirty="0"/>
              <a:t> järvi</a:t>
            </a:r>
          </a:p>
          <a:p>
            <a:r>
              <a:rPr lang="et-EE" noProof="0" dirty="0"/>
              <a:t>Tulevikus on </a:t>
            </a:r>
            <a:r>
              <a:rPr lang="et-EE" b="1" noProof="0" dirty="0"/>
              <a:t>5 800 m</a:t>
            </a:r>
            <a:r>
              <a:rPr lang="et-EE" b="1" baseline="30000" noProof="0" dirty="0"/>
              <a:t>3</a:t>
            </a:r>
            <a:r>
              <a:rPr lang="et-EE" b="1" noProof="0" dirty="0"/>
              <a:t>/d </a:t>
            </a:r>
            <a:r>
              <a:rPr lang="et-EE" noProof="0" dirty="0"/>
              <a:t>maksimaalne, mida </a:t>
            </a:r>
            <a:r>
              <a:rPr lang="et-EE" noProof="0" dirty="0" err="1"/>
              <a:t>Vasavere</a:t>
            </a:r>
            <a:r>
              <a:rPr lang="et-EE" noProof="0" dirty="0"/>
              <a:t> põhjaveehaardega saab kasutada</a:t>
            </a:r>
          </a:p>
          <a:p>
            <a:endParaRPr lang="et-EE" noProof="0" dirty="0"/>
          </a:p>
          <a:p>
            <a:endParaRPr lang="et-EE" noProof="0" dirty="0"/>
          </a:p>
        </p:txBody>
      </p:sp>
    </p:spTree>
    <p:extLst>
      <p:ext uri="{BB962C8B-B14F-4D97-AF65-F5344CB8AC3E}">
        <p14:creationId xmlns:p14="http://schemas.microsoft.com/office/powerpoint/2010/main" val="20390634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2CC90AF-4AAA-237A-0398-6652FFEA70CA}"/>
              </a:ext>
            </a:extLst>
          </p:cNvPr>
          <p:cNvSpPr>
            <a:spLocks noGrp="1"/>
          </p:cNvSpPr>
          <p:nvPr>
            <p:ph type="title"/>
          </p:nvPr>
        </p:nvSpPr>
        <p:spPr/>
        <p:txBody>
          <a:bodyPr/>
          <a:lstStyle/>
          <a:p>
            <a:r>
              <a:rPr lang="et-EE" noProof="0" dirty="0"/>
              <a:t>Probleemid</a:t>
            </a:r>
          </a:p>
        </p:txBody>
      </p:sp>
      <p:sp>
        <p:nvSpPr>
          <p:cNvPr id="3" name="Sisu kohatäide 2">
            <a:extLst>
              <a:ext uri="{FF2B5EF4-FFF2-40B4-BE49-F238E27FC236}">
                <a16:creationId xmlns:a16="http://schemas.microsoft.com/office/drawing/2014/main" id="{4DE8F69D-876C-E148-6571-C76FF595491B}"/>
              </a:ext>
            </a:extLst>
          </p:cNvPr>
          <p:cNvSpPr>
            <a:spLocks noGrp="1"/>
          </p:cNvSpPr>
          <p:nvPr>
            <p:ph idx="1"/>
          </p:nvPr>
        </p:nvSpPr>
        <p:spPr/>
        <p:txBody>
          <a:bodyPr/>
          <a:lstStyle/>
          <a:p>
            <a:r>
              <a:rPr lang="et-EE" noProof="0" dirty="0" err="1"/>
              <a:t>Vasavere</a:t>
            </a:r>
            <a:r>
              <a:rPr lang="et-EE" noProof="0" dirty="0"/>
              <a:t> veehaarde piiratud veevõtt</a:t>
            </a:r>
          </a:p>
          <a:p>
            <a:r>
              <a:rPr lang="et-EE" noProof="0" dirty="0"/>
              <a:t>Ahtme veehaardest tohib võtta 3 300 m</a:t>
            </a:r>
            <a:r>
              <a:rPr lang="et-EE" baseline="30000" noProof="0" dirty="0"/>
              <a:t>3</a:t>
            </a:r>
            <a:r>
              <a:rPr lang="et-EE" noProof="0" dirty="0"/>
              <a:t>/d, kuid tänu radionukliidide sisaldusele praegu maksimum ca 2000 m</a:t>
            </a:r>
            <a:r>
              <a:rPr lang="et-EE" baseline="30000" noProof="0" dirty="0"/>
              <a:t>3</a:t>
            </a:r>
            <a:r>
              <a:rPr lang="et-EE" noProof="0" dirty="0"/>
              <a:t>/d</a:t>
            </a:r>
          </a:p>
          <a:p>
            <a:r>
              <a:rPr lang="et-EE" noProof="0" dirty="0"/>
              <a:t>Seetõttu on Ahtme VTJ teeninduspiirkonnas (Kohtla-Järve, Jõhvi jt) võimalik joogivee tootmiseks kasutada 7 750 – 8 000 m</a:t>
            </a:r>
            <a:r>
              <a:rPr lang="et-EE" baseline="30000" noProof="0" dirty="0"/>
              <a:t>3</a:t>
            </a:r>
            <a:r>
              <a:rPr lang="et-EE" noProof="0" dirty="0"/>
              <a:t>/d teoreetiliselt lubatud 11 300 m</a:t>
            </a:r>
            <a:r>
              <a:rPr lang="et-EE" baseline="30000" noProof="0" dirty="0"/>
              <a:t>3</a:t>
            </a:r>
            <a:r>
              <a:rPr lang="et-EE" noProof="0" dirty="0"/>
              <a:t>/d asemel.</a:t>
            </a:r>
          </a:p>
          <a:p>
            <a:pPr lvl="1"/>
            <a:r>
              <a:rPr lang="et-EE" noProof="0" dirty="0"/>
              <a:t>Kui saaks kasutada kogu Ahtme veehaarde vett, oleks 9 100 m</a:t>
            </a:r>
            <a:r>
              <a:rPr lang="et-EE" baseline="30000" noProof="0" dirty="0"/>
              <a:t>3</a:t>
            </a:r>
            <a:r>
              <a:rPr lang="et-EE" noProof="0" dirty="0"/>
              <a:t>/d;</a:t>
            </a:r>
          </a:p>
          <a:p>
            <a:pPr lvl="1"/>
            <a:r>
              <a:rPr lang="et-EE" noProof="0" dirty="0"/>
              <a:t>Reservina kasutatava Kohtla-Järve Lõuna veehaardest saaks süsteemi lisada  ca  2 500 m</a:t>
            </a:r>
            <a:r>
              <a:rPr lang="et-EE" baseline="30000" noProof="0" dirty="0"/>
              <a:t>3</a:t>
            </a:r>
            <a:r>
              <a:rPr lang="et-EE" noProof="0" dirty="0"/>
              <a:t>/d vett, mis vajab töötlust (radionukliidid, kloriid).</a:t>
            </a:r>
          </a:p>
          <a:p>
            <a:pPr lvl="1"/>
            <a:endParaRPr lang="et-EE" noProof="0" dirty="0"/>
          </a:p>
          <a:p>
            <a:endParaRPr lang="et-EE" noProof="0" dirty="0"/>
          </a:p>
        </p:txBody>
      </p:sp>
    </p:spTree>
    <p:extLst>
      <p:ext uri="{BB962C8B-B14F-4D97-AF65-F5344CB8AC3E}">
        <p14:creationId xmlns:p14="http://schemas.microsoft.com/office/powerpoint/2010/main" val="26831795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8B34FCD-9289-3398-2F83-7A89EA00012A}"/>
              </a:ext>
            </a:extLst>
          </p:cNvPr>
          <p:cNvSpPr>
            <a:spLocks noGrp="1"/>
          </p:cNvSpPr>
          <p:nvPr>
            <p:ph type="title"/>
          </p:nvPr>
        </p:nvSpPr>
        <p:spPr/>
        <p:txBody>
          <a:bodyPr>
            <a:normAutofit fontScale="90000"/>
          </a:bodyPr>
          <a:lstStyle/>
          <a:p>
            <a:r>
              <a:rPr lang="et-EE" noProof="0" dirty="0"/>
              <a:t>Kohtla-Järve ja Jõhvi </a:t>
            </a:r>
            <a:r>
              <a:rPr lang="et-EE" noProof="0" dirty="0" err="1"/>
              <a:t>prk</a:t>
            </a:r>
            <a:r>
              <a:rPr lang="et-EE" noProof="0" dirty="0"/>
              <a:t> alternatiivsed veehaarded</a:t>
            </a:r>
          </a:p>
        </p:txBody>
      </p:sp>
      <p:sp>
        <p:nvSpPr>
          <p:cNvPr id="3" name="Sisu kohatäide 2">
            <a:extLst>
              <a:ext uri="{FF2B5EF4-FFF2-40B4-BE49-F238E27FC236}">
                <a16:creationId xmlns:a16="http://schemas.microsoft.com/office/drawing/2014/main" id="{B9366DCC-8772-F7C1-544B-291926EF4611}"/>
              </a:ext>
            </a:extLst>
          </p:cNvPr>
          <p:cNvSpPr>
            <a:spLocks noGrp="1"/>
          </p:cNvSpPr>
          <p:nvPr>
            <p:ph idx="1"/>
          </p:nvPr>
        </p:nvSpPr>
        <p:spPr/>
        <p:txBody>
          <a:bodyPr/>
          <a:lstStyle/>
          <a:p>
            <a:r>
              <a:rPr lang="et-EE" noProof="0" dirty="0"/>
              <a:t>Analüüsiti alternatiivsete veehaaretena Viivikonna ja Tammiku kaevanduste vett</a:t>
            </a:r>
          </a:p>
          <a:p>
            <a:pPr lvl="1"/>
            <a:r>
              <a:rPr lang="et-EE" noProof="0" dirty="0"/>
              <a:t>Viivikonnas probleemiks sulfaadid, </a:t>
            </a:r>
            <a:r>
              <a:rPr lang="et-EE" noProof="0" dirty="0" err="1"/>
              <a:t>Mn</a:t>
            </a:r>
            <a:r>
              <a:rPr lang="et-EE" noProof="0" dirty="0"/>
              <a:t>, Fe jt</a:t>
            </a:r>
          </a:p>
          <a:p>
            <a:pPr lvl="1"/>
            <a:r>
              <a:rPr lang="et-EE" noProof="0" dirty="0"/>
              <a:t>Tammiku veekvaliteet vajaks vähem töötlust, kuid keskkonnakaitselised piirangud</a:t>
            </a:r>
          </a:p>
          <a:p>
            <a:endParaRPr lang="et-EE" noProof="0" dirty="0"/>
          </a:p>
        </p:txBody>
      </p:sp>
      <p:pic>
        <p:nvPicPr>
          <p:cNvPr id="5" name="Pilt 4">
            <a:extLst>
              <a:ext uri="{FF2B5EF4-FFF2-40B4-BE49-F238E27FC236}">
                <a16:creationId xmlns:a16="http://schemas.microsoft.com/office/drawing/2014/main" id="{9E20D3E2-89DD-5E4F-F2CA-6FC917B9D46F}"/>
              </a:ext>
            </a:extLst>
          </p:cNvPr>
          <p:cNvPicPr>
            <a:picLocks noChangeAspect="1"/>
          </p:cNvPicPr>
          <p:nvPr/>
        </p:nvPicPr>
        <p:blipFill>
          <a:blip r:embed="rId2"/>
          <a:stretch>
            <a:fillRect/>
          </a:stretch>
        </p:blipFill>
        <p:spPr>
          <a:xfrm>
            <a:off x="7261980" y="3628571"/>
            <a:ext cx="4218819" cy="2373086"/>
          </a:xfrm>
          <a:prstGeom prst="rect">
            <a:avLst/>
          </a:prstGeom>
        </p:spPr>
      </p:pic>
    </p:spTree>
    <p:extLst>
      <p:ext uri="{BB962C8B-B14F-4D97-AF65-F5344CB8AC3E}">
        <p14:creationId xmlns:p14="http://schemas.microsoft.com/office/powerpoint/2010/main" val="10503445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4BD65C2-F65D-30D4-500A-E2DE53900995}"/>
              </a:ext>
            </a:extLst>
          </p:cNvPr>
          <p:cNvSpPr>
            <a:spLocks noGrp="1"/>
          </p:cNvSpPr>
          <p:nvPr>
            <p:ph type="title"/>
          </p:nvPr>
        </p:nvSpPr>
        <p:spPr/>
        <p:txBody>
          <a:bodyPr/>
          <a:lstStyle/>
          <a:p>
            <a:r>
              <a:rPr lang="et-EE" noProof="0" dirty="0"/>
              <a:t>Pilootkatsed</a:t>
            </a:r>
          </a:p>
        </p:txBody>
      </p:sp>
      <p:pic>
        <p:nvPicPr>
          <p:cNvPr id="1026" name="Pilt 4">
            <a:extLst>
              <a:ext uri="{FF2B5EF4-FFF2-40B4-BE49-F238E27FC236}">
                <a16:creationId xmlns:a16="http://schemas.microsoft.com/office/drawing/2014/main" id="{ED10121F-595B-DE05-5F70-38016BB3DD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148" y="1404628"/>
            <a:ext cx="1333500" cy="23749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lt 3">
            <a:extLst>
              <a:ext uri="{FF2B5EF4-FFF2-40B4-BE49-F238E27FC236}">
                <a16:creationId xmlns:a16="http://schemas.microsoft.com/office/drawing/2014/main" id="{29C3DD3C-18F2-3397-6F29-DB5F035C35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9911" y="1322853"/>
            <a:ext cx="1339850" cy="23749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24AD14C-9C20-B2D1-06B6-9C45B2086EF6}"/>
              </a:ext>
            </a:extLst>
          </p:cNvPr>
          <p:cNvSpPr>
            <a:spLocks noChangeArrowheads="1"/>
          </p:cNvSpPr>
          <p:nvPr/>
        </p:nvSpPr>
        <p:spPr bwMode="auto">
          <a:xfrm>
            <a:off x="9856800" y="9604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t-EE" noProof="0" dirty="0"/>
          </a:p>
        </p:txBody>
      </p:sp>
      <p:sp>
        <p:nvSpPr>
          <p:cNvPr id="5" name="Rectangle 4">
            <a:extLst>
              <a:ext uri="{FF2B5EF4-FFF2-40B4-BE49-F238E27FC236}">
                <a16:creationId xmlns:a16="http://schemas.microsoft.com/office/drawing/2014/main" id="{0B93F556-B604-644B-71FB-A1325F7FE052}"/>
              </a:ext>
            </a:extLst>
          </p:cNvPr>
          <p:cNvSpPr>
            <a:spLocks noChangeArrowheads="1"/>
          </p:cNvSpPr>
          <p:nvPr/>
        </p:nvSpPr>
        <p:spPr bwMode="auto">
          <a:xfrm>
            <a:off x="9856800" y="37925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t-EE" sz="1200" b="0" i="0" u="none" strike="noStrike" cap="none" normalizeH="0" baseline="0" noProof="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endParaRPr kumimoji="0" lang="et-EE" sz="1800" b="0" i="0" u="none" strike="noStrike" cap="none" normalizeH="0" baseline="0" noProof="0" dirty="0">
              <a:ln>
                <a:noFill/>
              </a:ln>
              <a:solidFill>
                <a:schemeClr val="tx1"/>
              </a:solidFill>
              <a:effectLst/>
              <a:latin typeface="Arial" panose="020B0604020202020204" pitchFamily="34" charset="0"/>
            </a:endParaRPr>
          </a:p>
        </p:txBody>
      </p:sp>
      <p:graphicFrame>
        <p:nvGraphicFramePr>
          <p:cNvPr id="6" name="Diagramm 5">
            <a:extLst>
              <a:ext uri="{FF2B5EF4-FFF2-40B4-BE49-F238E27FC236}">
                <a16:creationId xmlns:a16="http://schemas.microsoft.com/office/drawing/2014/main" id="{EF3CF671-3CC3-7D28-7E83-6FCA75E3A245}"/>
              </a:ext>
            </a:extLst>
          </p:cNvPr>
          <p:cNvGraphicFramePr/>
          <p:nvPr>
            <p:extLst>
              <p:ext uri="{D42A27DB-BD31-4B8C-83A1-F6EECF244321}">
                <p14:modId xmlns:p14="http://schemas.microsoft.com/office/powerpoint/2010/main" val="2947003583"/>
              </p:ext>
            </p:extLst>
          </p:nvPr>
        </p:nvGraphicFramePr>
        <p:xfrm>
          <a:off x="365140" y="4072572"/>
          <a:ext cx="5857240" cy="2380615"/>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83DAB7FE-6DC9-B513-8ECA-A08370359EFD}"/>
              </a:ext>
            </a:extLst>
          </p:cNvPr>
          <p:cNvSpPr txBox="1"/>
          <p:nvPr/>
        </p:nvSpPr>
        <p:spPr>
          <a:xfrm>
            <a:off x="2014653" y="1568605"/>
            <a:ext cx="4148253" cy="2862322"/>
          </a:xfrm>
          <a:prstGeom prst="rect">
            <a:avLst/>
          </a:prstGeom>
          <a:noFill/>
        </p:spPr>
        <p:txBody>
          <a:bodyPr wrap="square" rtlCol="0">
            <a:spAutoFit/>
          </a:bodyPr>
          <a:lstStyle/>
          <a:p>
            <a:r>
              <a:rPr lang="et-EE" b="1" noProof="0" dirty="0" err="1"/>
              <a:t>MnO</a:t>
            </a:r>
            <a:r>
              <a:rPr lang="et-EE" b="1" baseline="-25000" noProof="0" dirty="0" err="1"/>
              <a:t>x</a:t>
            </a:r>
            <a:r>
              <a:rPr lang="et-EE" b="1" noProof="0" dirty="0"/>
              <a:t>-filter</a:t>
            </a:r>
            <a:r>
              <a:rPr lang="et-EE" noProof="0" dirty="0"/>
              <a:t>:</a:t>
            </a:r>
          </a:p>
          <a:p>
            <a:r>
              <a:rPr lang="et-EE" noProof="0" dirty="0"/>
              <a:t>Võimalik kõrvaldada :</a:t>
            </a:r>
          </a:p>
          <a:p>
            <a:pPr marL="285750" indent="-285750">
              <a:buFont typeface="Arial" panose="020B0604020202020204" pitchFamily="34" charset="0"/>
              <a:buChar char="•"/>
            </a:pPr>
            <a:r>
              <a:rPr lang="et-EE" noProof="0" dirty="0"/>
              <a:t>87±10% rauast </a:t>
            </a:r>
          </a:p>
          <a:p>
            <a:pPr marL="285750" indent="-285750">
              <a:buFont typeface="Arial" panose="020B0604020202020204" pitchFamily="34" charset="0"/>
              <a:buChar char="•"/>
            </a:pPr>
            <a:r>
              <a:rPr lang="et-EE" noProof="0" dirty="0"/>
              <a:t>72±31% mangaanist</a:t>
            </a:r>
          </a:p>
          <a:p>
            <a:pPr marL="285750" indent="-285750">
              <a:buFont typeface="Arial" panose="020B0604020202020204" pitchFamily="34" charset="0"/>
              <a:buChar char="•"/>
            </a:pPr>
            <a:r>
              <a:rPr lang="et-EE" noProof="0" dirty="0"/>
              <a:t>91±3% Ra-228 </a:t>
            </a:r>
          </a:p>
          <a:p>
            <a:pPr marL="285750" indent="-285750">
              <a:buFont typeface="Arial" panose="020B0604020202020204" pitchFamily="34" charset="0"/>
              <a:buChar char="•"/>
            </a:pPr>
            <a:r>
              <a:rPr lang="et-EE" noProof="0" dirty="0"/>
              <a:t>65±28% Ra-226</a:t>
            </a:r>
          </a:p>
          <a:p>
            <a:pPr marL="285750" indent="-285750">
              <a:buFont typeface="Arial" panose="020B0604020202020204" pitchFamily="34" charset="0"/>
              <a:buChar char="•"/>
            </a:pPr>
            <a:r>
              <a:rPr lang="et-EE" noProof="0" dirty="0"/>
              <a:t>Indikatiivdoos vähenes 43-95%</a:t>
            </a:r>
          </a:p>
          <a:p>
            <a:r>
              <a:rPr lang="et-EE" b="1" noProof="0" dirty="0"/>
              <a:t>Kindlasti tuleb teha pikemaajalised katsed</a:t>
            </a:r>
          </a:p>
          <a:p>
            <a:endParaRPr lang="et-EE" noProof="0" dirty="0"/>
          </a:p>
        </p:txBody>
      </p:sp>
      <p:sp>
        <p:nvSpPr>
          <p:cNvPr id="9" name="TextBox 8">
            <a:extLst>
              <a:ext uri="{FF2B5EF4-FFF2-40B4-BE49-F238E27FC236}">
                <a16:creationId xmlns:a16="http://schemas.microsoft.com/office/drawing/2014/main" id="{BD694C07-C26F-B0C2-3497-CC44ACB55667}"/>
              </a:ext>
            </a:extLst>
          </p:cNvPr>
          <p:cNvSpPr txBox="1"/>
          <p:nvPr/>
        </p:nvSpPr>
        <p:spPr>
          <a:xfrm>
            <a:off x="7950415" y="1322853"/>
            <a:ext cx="4148253" cy="2585323"/>
          </a:xfrm>
          <a:prstGeom prst="rect">
            <a:avLst/>
          </a:prstGeom>
          <a:noFill/>
        </p:spPr>
        <p:txBody>
          <a:bodyPr wrap="square" rtlCol="0">
            <a:spAutoFit/>
          </a:bodyPr>
          <a:lstStyle/>
          <a:p>
            <a:r>
              <a:rPr lang="et-EE" b="1" noProof="0" dirty="0"/>
              <a:t>Nanofiltratsioon</a:t>
            </a:r>
            <a:r>
              <a:rPr lang="et-EE" noProof="0" dirty="0"/>
              <a:t>:</a:t>
            </a:r>
          </a:p>
          <a:p>
            <a:r>
              <a:rPr lang="et-EE" noProof="0" dirty="0"/>
              <a:t>Võimalik kõrvaldada :</a:t>
            </a:r>
          </a:p>
          <a:p>
            <a:pPr marL="285750" indent="-285750">
              <a:buFont typeface="Arial" panose="020B0604020202020204" pitchFamily="34" charset="0"/>
              <a:buChar char="•"/>
            </a:pPr>
            <a:r>
              <a:rPr lang="et-EE" noProof="0" dirty="0"/>
              <a:t>69±32% rauast </a:t>
            </a:r>
          </a:p>
          <a:p>
            <a:pPr marL="285750" indent="-285750">
              <a:buFont typeface="Arial" panose="020B0604020202020204" pitchFamily="34" charset="0"/>
              <a:buChar char="•"/>
            </a:pPr>
            <a:r>
              <a:rPr lang="et-EE" noProof="0" dirty="0"/>
              <a:t>80±18% Ra-228 </a:t>
            </a:r>
          </a:p>
          <a:p>
            <a:pPr marL="285750" indent="-285750">
              <a:buFont typeface="Arial" panose="020B0604020202020204" pitchFamily="34" charset="0"/>
              <a:buChar char="•"/>
            </a:pPr>
            <a:r>
              <a:rPr lang="et-EE" noProof="0" dirty="0"/>
              <a:t>20±49% Ra-226</a:t>
            </a:r>
          </a:p>
          <a:p>
            <a:pPr marL="285750" indent="-285750">
              <a:buFont typeface="Arial" panose="020B0604020202020204" pitchFamily="34" charset="0"/>
              <a:buChar char="•"/>
            </a:pPr>
            <a:endParaRPr lang="et-EE" noProof="0" dirty="0"/>
          </a:p>
          <a:p>
            <a:pPr marL="285750" indent="-285750">
              <a:buFont typeface="Arial" panose="020B0604020202020204" pitchFamily="34" charset="0"/>
              <a:buChar char="•"/>
            </a:pPr>
            <a:r>
              <a:rPr lang="et-EE" noProof="0" dirty="0"/>
              <a:t>Indikatiivdoos vähenes 44-87%</a:t>
            </a:r>
          </a:p>
          <a:p>
            <a:pPr marL="285750" indent="-285750">
              <a:buFont typeface="Arial" panose="020B0604020202020204" pitchFamily="34" charset="0"/>
              <a:buChar char="•"/>
            </a:pPr>
            <a:endParaRPr lang="et-EE" noProof="0" dirty="0"/>
          </a:p>
          <a:p>
            <a:endParaRPr lang="et-EE" noProof="0" dirty="0"/>
          </a:p>
        </p:txBody>
      </p:sp>
    </p:spTree>
    <p:extLst>
      <p:ext uri="{BB962C8B-B14F-4D97-AF65-F5344CB8AC3E}">
        <p14:creationId xmlns:p14="http://schemas.microsoft.com/office/powerpoint/2010/main" val="37356512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D4341B6-1031-BFF4-1D92-BAC1FCEE6EB8}"/>
              </a:ext>
            </a:extLst>
          </p:cNvPr>
          <p:cNvSpPr>
            <a:spLocks noGrp="1"/>
          </p:cNvSpPr>
          <p:nvPr>
            <p:ph type="title"/>
          </p:nvPr>
        </p:nvSpPr>
        <p:spPr>
          <a:xfrm>
            <a:off x="457200" y="404813"/>
            <a:ext cx="9768114" cy="1590901"/>
          </a:xfrm>
        </p:spPr>
        <p:txBody>
          <a:bodyPr>
            <a:normAutofit fontScale="90000"/>
          </a:bodyPr>
          <a:lstStyle/>
          <a:p>
            <a:r>
              <a:rPr lang="et-EE" noProof="0" dirty="0"/>
              <a:t>Ida-Virumaa  peamised riskid ja nende maandamise võimalused joogiveevarustuse seisukohalt</a:t>
            </a:r>
          </a:p>
        </p:txBody>
      </p:sp>
      <p:sp>
        <p:nvSpPr>
          <p:cNvPr id="3" name="Sisu kohatäide 2">
            <a:extLst>
              <a:ext uri="{FF2B5EF4-FFF2-40B4-BE49-F238E27FC236}">
                <a16:creationId xmlns:a16="http://schemas.microsoft.com/office/drawing/2014/main" id="{DBAA5713-4762-5FE3-A057-E8DFD65214B6}"/>
              </a:ext>
            </a:extLst>
          </p:cNvPr>
          <p:cNvSpPr>
            <a:spLocks noGrp="1"/>
          </p:cNvSpPr>
          <p:nvPr>
            <p:ph idx="1"/>
          </p:nvPr>
        </p:nvSpPr>
        <p:spPr>
          <a:xfrm>
            <a:off x="457200" y="2540000"/>
            <a:ext cx="11106150" cy="3586163"/>
          </a:xfrm>
        </p:spPr>
        <p:txBody>
          <a:bodyPr>
            <a:normAutofit fontScale="92500" lnSpcReduction="10000"/>
          </a:bodyPr>
          <a:lstStyle/>
          <a:p>
            <a:r>
              <a:rPr lang="et-EE" noProof="0" dirty="0"/>
              <a:t>Ahtme-</a:t>
            </a:r>
            <a:r>
              <a:rPr lang="et-EE" noProof="0" dirty="0" err="1"/>
              <a:t>Kurnta</a:t>
            </a:r>
            <a:r>
              <a:rPr lang="et-EE" noProof="0" dirty="0"/>
              <a:t>-</a:t>
            </a:r>
            <a:r>
              <a:rPr lang="et-EE" noProof="0" dirty="0" err="1"/>
              <a:t>Vasavere</a:t>
            </a:r>
            <a:r>
              <a:rPr lang="et-EE" noProof="0" dirty="0"/>
              <a:t> süsteemi ressursi ja kvaliteedipiirang;</a:t>
            </a:r>
          </a:p>
          <a:p>
            <a:r>
              <a:rPr lang="et-EE" noProof="0" dirty="0"/>
              <a:t>Narva ja </a:t>
            </a:r>
            <a:r>
              <a:rPr lang="et-EE" noProof="0" dirty="0" err="1"/>
              <a:t>Vasavere</a:t>
            </a:r>
            <a:r>
              <a:rPr lang="et-EE" noProof="0" dirty="0"/>
              <a:t>-Ahtme toorveetorude seisukord;</a:t>
            </a:r>
          </a:p>
          <a:p>
            <a:r>
              <a:rPr lang="et-EE" noProof="0" dirty="0"/>
              <a:t>Vee-ettevõtete personali valmisolek kriisisituatsioonis hakkamasaamiseks;</a:t>
            </a:r>
          </a:p>
          <a:p>
            <a:r>
              <a:rPr lang="et-EE" noProof="0" dirty="0"/>
              <a:t>Veevarustuse killustatus suure arvu väikeste veevärkide vahel;</a:t>
            </a:r>
          </a:p>
          <a:p>
            <a:r>
              <a:rPr lang="et-EE" noProof="0" dirty="0"/>
              <a:t>Energiajulgeolek ja veeteenuse tagamine;</a:t>
            </a:r>
          </a:p>
          <a:p>
            <a:r>
              <a:rPr lang="et-EE" noProof="0" dirty="0"/>
              <a:t>Veetöötluse puudujäägid;</a:t>
            </a:r>
          </a:p>
          <a:p>
            <a:r>
              <a:rPr lang="et-EE" noProof="0" dirty="0"/>
              <a:t>Põhjavee kvaliteedi halvenemisest tulenevad riskid; </a:t>
            </a:r>
          </a:p>
          <a:p>
            <a:r>
              <a:rPr lang="et-EE" noProof="0" dirty="0"/>
              <a:t>Omaveevarustuse riskid</a:t>
            </a:r>
          </a:p>
          <a:p>
            <a:endParaRPr lang="et-EE" noProof="0" dirty="0"/>
          </a:p>
        </p:txBody>
      </p:sp>
    </p:spTree>
    <p:extLst>
      <p:ext uri="{BB962C8B-B14F-4D97-AF65-F5344CB8AC3E}">
        <p14:creationId xmlns:p14="http://schemas.microsoft.com/office/powerpoint/2010/main" val="15529411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FC71253-D14E-AF0E-4ACB-F17E366784CC}"/>
              </a:ext>
            </a:extLst>
          </p:cNvPr>
          <p:cNvSpPr>
            <a:spLocks noGrp="1"/>
          </p:cNvSpPr>
          <p:nvPr>
            <p:ph type="title"/>
          </p:nvPr>
        </p:nvSpPr>
        <p:spPr/>
        <p:txBody>
          <a:bodyPr>
            <a:normAutofit fontScale="90000"/>
          </a:bodyPr>
          <a:lstStyle/>
          <a:p>
            <a:r>
              <a:rPr lang="et-EE" noProof="0" dirty="0"/>
              <a:t>Ahtme-</a:t>
            </a:r>
            <a:r>
              <a:rPr lang="et-EE" noProof="0" dirty="0" err="1"/>
              <a:t>Kurnta</a:t>
            </a:r>
            <a:r>
              <a:rPr lang="et-EE" noProof="0" dirty="0"/>
              <a:t>-</a:t>
            </a:r>
            <a:r>
              <a:rPr lang="et-EE" noProof="0" dirty="0" err="1"/>
              <a:t>Vasavere</a:t>
            </a:r>
            <a:r>
              <a:rPr lang="et-EE" noProof="0" dirty="0"/>
              <a:t> süsteemi ressursi ja kvaliteedipiirang</a:t>
            </a:r>
          </a:p>
        </p:txBody>
      </p:sp>
      <p:sp>
        <p:nvSpPr>
          <p:cNvPr id="3" name="Sisu kohatäide 2">
            <a:extLst>
              <a:ext uri="{FF2B5EF4-FFF2-40B4-BE49-F238E27FC236}">
                <a16:creationId xmlns:a16="http://schemas.microsoft.com/office/drawing/2014/main" id="{946D901B-EFE9-865A-1552-8BFA94F86CF0}"/>
              </a:ext>
            </a:extLst>
          </p:cNvPr>
          <p:cNvSpPr>
            <a:spLocks noGrp="1"/>
          </p:cNvSpPr>
          <p:nvPr>
            <p:ph idx="1"/>
          </p:nvPr>
        </p:nvSpPr>
        <p:spPr>
          <a:xfrm>
            <a:off x="457200" y="1509486"/>
            <a:ext cx="5580743" cy="4616677"/>
          </a:xfrm>
        </p:spPr>
        <p:txBody>
          <a:bodyPr>
            <a:normAutofit fontScale="92500" lnSpcReduction="20000"/>
          </a:bodyPr>
          <a:lstStyle/>
          <a:p>
            <a:r>
              <a:rPr lang="et-EE" noProof="0" dirty="0"/>
              <a:t>Ahtme VTJ tehnoloogia täiustamine radionukliidide eemaldamise </a:t>
            </a:r>
            <a:r>
              <a:rPr lang="et-EE" noProof="0" dirty="0" err="1"/>
              <a:t>tõhusustamiseks</a:t>
            </a:r>
            <a:r>
              <a:rPr lang="et-EE" noProof="0" dirty="0"/>
              <a:t> </a:t>
            </a:r>
          </a:p>
          <a:p>
            <a:pPr lvl="1"/>
            <a:r>
              <a:rPr lang="et-EE" noProof="0" dirty="0"/>
              <a:t>Lahenduse kasutuselevõtul on võimalik suurendada Ahtme VTJ toodangut ca 1 000 – 1 300 m</a:t>
            </a:r>
            <a:r>
              <a:rPr lang="et-EE" baseline="30000" noProof="0" dirty="0"/>
              <a:t>3</a:t>
            </a:r>
            <a:r>
              <a:rPr lang="et-EE" noProof="0" dirty="0"/>
              <a:t>/d võrra päevas (maksimaalselt 9 100 m</a:t>
            </a:r>
            <a:r>
              <a:rPr lang="et-EE" baseline="30000" noProof="0" dirty="0"/>
              <a:t>3</a:t>
            </a:r>
            <a:r>
              <a:rPr lang="et-EE" noProof="0" dirty="0"/>
              <a:t>/d). </a:t>
            </a:r>
          </a:p>
          <a:p>
            <a:pPr lvl="1"/>
            <a:r>
              <a:rPr lang="et-EE" noProof="0" dirty="0"/>
              <a:t>Hinnanguline maksumus: 600 000 eurot</a:t>
            </a:r>
          </a:p>
          <a:p>
            <a:r>
              <a:rPr lang="et-EE" noProof="0" dirty="0"/>
              <a:t>Lõuna veehaarde suurem kasutuselevõtt </a:t>
            </a:r>
          </a:p>
          <a:p>
            <a:pPr lvl="1"/>
            <a:r>
              <a:rPr lang="et-EE" noProof="0" dirty="0"/>
              <a:t>Kinnitatud põhjaveevaru on 3 600 m</a:t>
            </a:r>
            <a:r>
              <a:rPr lang="et-EE" baseline="30000" noProof="0" dirty="0"/>
              <a:t>3</a:t>
            </a:r>
            <a:r>
              <a:rPr lang="et-EE" noProof="0" dirty="0"/>
              <a:t>/d, kuid keskkonna­loaga L.VV/329102 on lubatud võtta vaid 810 m</a:t>
            </a:r>
            <a:r>
              <a:rPr lang="et-EE" baseline="30000" noProof="0" dirty="0"/>
              <a:t>3</a:t>
            </a:r>
            <a:r>
              <a:rPr lang="et-EE" noProof="0" dirty="0"/>
              <a:t>/d</a:t>
            </a:r>
          </a:p>
          <a:p>
            <a:pPr lvl="1"/>
            <a:r>
              <a:rPr lang="et-EE" noProof="0" dirty="0"/>
              <a:t>Hinnanguline maksumus: 2 500 000 eurot.</a:t>
            </a:r>
          </a:p>
        </p:txBody>
      </p:sp>
      <p:pic>
        <p:nvPicPr>
          <p:cNvPr id="5" name="Pilt 4">
            <a:extLst>
              <a:ext uri="{FF2B5EF4-FFF2-40B4-BE49-F238E27FC236}">
                <a16:creationId xmlns:a16="http://schemas.microsoft.com/office/drawing/2014/main" id="{738F623C-DF48-FC9D-F3C5-428CD86EAF4E}"/>
              </a:ext>
            </a:extLst>
          </p:cNvPr>
          <p:cNvPicPr>
            <a:picLocks noChangeAspect="1"/>
          </p:cNvPicPr>
          <p:nvPr/>
        </p:nvPicPr>
        <p:blipFill>
          <a:blip r:embed="rId2"/>
          <a:stretch>
            <a:fillRect/>
          </a:stretch>
        </p:blipFill>
        <p:spPr>
          <a:xfrm>
            <a:off x="6037943" y="2513466"/>
            <a:ext cx="5758434" cy="3208782"/>
          </a:xfrm>
          <a:prstGeom prst="rect">
            <a:avLst/>
          </a:prstGeom>
        </p:spPr>
      </p:pic>
    </p:spTree>
    <p:extLst>
      <p:ext uri="{BB962C8B-B14F-4D97-AF65-F5344CB8AC3E}">
        <p14:creationId xmlns:p14="http://schemas.microsoft.com/office/powerpoint/2010/main" val="9186622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B9BF193C-4B49-F951-F38B-8E28065C7A7D}"/>
              </a:ext>
            </a:extLst>
          </p:cNvPr>
          <p:cNvSpPr>
            <a:spLocks noGrp="1"/>
          </p:cNvSpPr>
          <p:nvPr>
            <p:ph type="title"/>
          </p:nvPr>
        </p:nvSpPr>
        <p:spPr/>
        <p:txBody>
          <a:bodyPr>
            <a:normAutofit fontScale="90000"/>
          </a:bodyPr>
          <a:lstStyle/>
          <a:p>
            <a:r>
              <a:rPr lang="et-EE" noProof="0" dirty="0"/>
              <a:t>Narva ja </a:t>
            </a:r>
            <a:r>
              <a:rPr lang="et-EE" noProof="0" dirty="0" err="1"/>
              <a:t>Vasavere</a:t>
            </a:r>
            <a:r>
              <a:rPr lang="et-EE" noProof="0" dirty="0"/>
              <a:t>-Ahtme toorveetorude seisukord</a:t>
            </a:r>
          </a:p>
        </p:txBody>
      </p:sp>
      <p:sp>
        <p:nvSpPr>
          <p:cNvPr id="3" name="Sisu kohatäide 2">
            <a:extLst>
              <a:ext uri="{FF2B5EF4-FFF2-40B4-BE49-F238E27FC236}">
                <a16:creationId xmlns:a16="http://schemas.microsoft.com/office/drawing/2014/main" id="{4433D2C4-31A4-0456-7CDE-F299231287BA}"/>
              </a:ext>
            </a:extLst>
          </p:cNvPr>
          <p:cNvSpPr>
            <a:spLocks noGrp="1"/>
          </p:cNvSpPr>
          <p:nvPr>
            <p:ph idx="1"/>
          </p:nvPr>
        </p:nvSpPr>
        <p:spPr>
          <a:xfrm>
            <a:off x="457200" y="1600200"/>
            <a:ext cx="5566229" cy="4525963"/>
          </a:xfrm>
        </p:spPr>
        <p:txBody>
          <a:bodyPr/>
          <a:lstStyle/>
          <a:p>
            <a:r>
              <a:rPr lang="et-EE" noProof="0" dirty="0"/>
              <a:t>Uute veetorude rajamine</a:t>
            </a:r>
          </a:p>
          <a:p>
            <a:pPr lvl="1"/>
            <a:r>
              <a:rPr lang="et-EE" noProof="0" dirty="0"/>
              <a:t>Hinnanguline maksumus: 15 100 000 eurot.  </a:t>
            </a:r>
          </a:p>
          <a:p>
            <a:pPr lvl="1"/>
            <a:r>
              <a:rPr lang="et-EE" noProof="0" dirty="0"/>
              <a:t>Kurtna-</a:t>
            </a:r>
            <a:r>
              <a:rPr lang="et-EE" noProof="0" dirty="0" err="1"/>
              <a:t>Vasavere</a:t>
            </a:r>
            <a:r>
              <a:rPr lang="et-EE" noProof="0" dirty="0"/>
              <a:t> veetoru puhul on hinnatud selle maksumuseks (olenevalt kasutatud materjalist) 3,5 kuni 8 miljonit eurot, siin aluseks võetud 4 615 000 eurot</a:t>
            </a:r>
          </a:p>
          <a:p>
            <a:pPr lvl="1"/>
            <a:r>
              <a:rPr lang="et-EE" noProof="0" dirty="0"/>
              <a:t>Narva veetoru puhul 10 485 000 eurot. </a:t>
            </a:r>
          </a:p>
        </p:txBody>
      </p:sp>
      <p:pic>
        <p:nvPicPr>
          <p:cNvPr id="5" name="Pilt 4">
            <a:extLst>
              <a:ext uri="{FF2B5EF4-FFF2-40B4-BE49-F238E27FC236}">
                <a16:creationId xmlns:a16="http://schemas.microsoft.com/office/drawing/2014/main" id="{CBDC05BA-FE58-014B-9C85-9F37887542C6}"/>
              </a:ext>
            </a:extLst>
          </p:cNvPr>
          <p:cNvPicPr>
            <a:picLocks noChangeAspect="1"/>
          </p:cNvPicPr>
          <p:nvPr/>
        </p:nvPicPr>
        <p:blipFill>
          <a:blip r:embed="rId2"/>
          <a:stretch>
            <a:fillRect/>
          </a:stretch>
        </p:blipFill>
        <p:spPr>
          <a:xfrm>
            <a:off x="6096000" y="1600200"/>
            <a:ext cx="5758434" cy="3789426"/>
          </a:xfrm>
          <a:prstGeom prst="rect">
            <a:avLst/>
          </a:prstGeom>
        </p:spPr>
      </p:pic>
    </p:spTree>
    <p:extLst>
      <p:ext uri="{BB962C8B-B14F-4D97-AF65-F5344CB8AC3E}">
        <p14:creationId xmlns:p14="http://schemas.microsoft.com/office/powerpoint/2010/main" val="32471419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3493AFF-3127-8D77-A9D7-D6D26D81B446}"/>
              </a:ext>
            </a:extLst>
          </p:cNvPr>
          <p:cNvSpPr>
            <a:spLocks noGrp="1"/>
          </p:cNvSpPr>
          <p:nvPr>
            <p:ph type="title"/>
          </p:nvPr>
        </p:nvSpPr>
        <p:spPr/>
        <p:txBody>
          <a:bodyPr>
            <a:normAutofit fontScale="90000"/>
          </a:bodyPr>
          <a:lstStyle/>
          <a:p>
            <a:r>
              <a:rPr lang="et-EE" noProof="0" dirty="0"/>
              <a:t>Vee-ettevõtete personali valmisolek kriisisituatsioonis hakkamasaamiseks</a:t>
            </a:r>
          </a:p>
        </p:txBody>
      </p:sp>
      <p:sp>
        <p:nvSpPr>
          <p:cNvPr id="3" name="Sisu kohatäide 2">
            <a:extLst>
              <a:ext uri="{FF2B5EF4-FFF2-40B4-BE49-F238E27FC236}">
                <a16:creationId xmlns:a16="http://schemas.microsoft.com/office/drawing/2014/main" id="{333456FF-8046-27FC-A358-1AB3E7BD71A5}"/>
              </a:ext>
            </a:extLst>
          </p:cNvPr>
          <p:cNvSpPr>
            <a:spLocks noGrp="1"/>
          </p:cNvSpPr>
          <p:nvPr>
            <p:ph idx="1"/>
          </p:nvPr>
        </p:nvSpPr>
        <p:spPr>
          <a:xfrm>
            <a:off x="457200" y="1600200"/>
            <a:ext cx="5558971" cy="4525963"/>
          </a:xfrm>
        </p:spPr>
        <p:txBody>
          <a:bodyPr/>
          <a:lstStyle/>
          <a:p>
            <a:r>
              <a:rPr lang="et-EE" noProof="0" dirty="0"/>
              <a:t>Personali koolitamine</a:t>
            </a:r>
          </a:p>
          <a:p>
            <a:pPr lvl="1"/>
            <a:r>
              <a:rPr lang="et-EE" dirty="0"/>
              <a:t>Tasuta</a:t>
            </a:r>
          </a:p>
          <a:p>
            <a:r>
              <a:rPr lang="et-EE" noProof="0" dirty="0"/>
              <a:t>Riigikaitseliste töökohtade määramine</a:t>
            </a:r>
          </a:p>
          <a:p>
            <a:pPr lvl="1"/>
            <a:r>
              <a:rPr lang="et-EE" dirty="0"/>
              <a:t>Tasuta </a:t>
            </a:r>
            <a:endParaRPr lang="et-EE" noProof="0" dirty="0"/>
          </a:p>
        </p:txBody>
      </p:sp>
      <p:pic>
        <p:nvPicPr>
          <p:cNvPr id="5" name="Pilt 4">
            <a:extLst>
              <a:ext uri="{FF2B5EF4-FFF2-40B4-BE49-F238E27FC236}">
                <a16:creationId xmlns:a16="http://schemas.microsoft.com/office/drawing/2014/main" id="{79CF035A-534B-BBD0-A774-5BE73C6795F7}"/>
              </a:ext>
            </a:extLst>
          </p:cNvPr>
          <p:cNvPicPr>
            <a:picLocks noChangeAspect="1"/>
          </p:cNvPicPr>
          <p:nvPr/>
        </p:nvPicPr>
        <p:blipFill>
          <a:blip r:embed="rId2"/>
          <a:stretch>
            <a:fillRect/>
          </a:stretch>
        </p:blipFill>
        <p:spPr>
          <a:xfrm>
            <a:off x="6096000" y="2214173"/>
            <a:ext cx="5758434" cy="3184398"/>
          </a:xfrm>
          <a:prstGeom prst="rect">
            <a:avLst/>
          </a:prstGeom>
        </p:spPr>
      </p:pic>
    </p:spTree>
    <p:extLst>
      <p:ext uri="{BB962C8B-B14F-4D97-AF65-F5344CB8AC3E}">
        <p14:creationId xmlns:p14="http://schemas.microsoft.com/office/powerpoint/2010/main" val="9135875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35886EC-E0EE-5F66-6A8D-CFD59C1DF357}"/>
              </a:ext>
            </a:extLst>
          </p:cNvPr>
          <p:cNvSpPr>
            <a:spLocks noGrp="1"/>
          </p:cNvSpPr>
          <p:nvPr>
            <p:ph type="title"/>
          </p:nvPr>
        </p:nvSpPr>
        <p:spPr/>
        <p:txBody>
          <a:bodyPr>
            <a:normAutofit fontScale="90000"/>
          </a:bodyPr>
          <a:lstStyle/>
          <a:p>
            <a:r>
              <a:rPr lang="et-EE" noProof="0" dirty="0"/>
              <a:t>Veevarustuse killustatus suure arvu väikeste veevärkide vahel</a:t>
            </a:r>
          </a:p>
        </p:txBody>
      </p:sp>
      <p:sp>
        <p:nvSpPr>
          <p:cNvPr id="3" name="Sisu kohatäide 2">
            <a:extLst>
              <a:ext uri="{FF2B5EF4-FFF2-40B4-BE49-F238E27FC236}">
                <a16:creationId xmlns:a16="http://schemas.microsoft.com/office/drawing/2014/main" id="{638EC69E-318D-FFE1-7E92-0AF3637C5FE0}"/>
              </a:ext>
            </a:extLst>
          </p:cNvPr>
          <p:cNvSpPr>
            <a:spLocks noGrp="1"/>
          </p:cNvSpPr>
          <p:nvPr>
            <p:ph idx="1"/>
          </p:nvPr>
        </p:nvSpPr>
        <p:spPr>
          <a:xfrm>
            <a:off x="457200" y="1600200"/>
            <a:ext cx="5558971" cy="4525963"/>
          </a:xfrm>
        </p:spPr>
        <p:txBody>
          <a:bodyPr>
            <a:normAutofit fontScale="92500" lnSpcReduction="10000"/>
          </a:bodyPr>
          <a:lstStyle/>
          <a:p>
            <a:r>
              <a:rPr lang="et-EE" dirty="0"/>
              <a:t>Suure arvu väikeste ja hajusate veevärkide tõttu on Ida-Virumaa joogiveevarustuse toimepidevus killustunud</a:t>
            </a:r>
          </a:p>
          <a:p>
            <a:pPr lvl="1"/>
            <a:r>
              <a:rPr lang="et-EE" dirty="0"/>
              <a:t>Paljud süsteemid sõltuvad ühest puurkaevust, ühest veetöötlusest ja ühest elektritoitest, kuid nende kõigi varustamine generaatorite, hoolduse, seire, personali ja investeeringutega on keeruline</a:t>
            </a:r>
          </a:p>
          <a:p>
            <a:r>
              <a:rPr lang="et-EE" noProof="0" dirty="0"/>
              <a:t>Ettepanek liita lähestikku paiknevad ÜV süsteemid</a:t>
            </a:r>
          </a:p>
          <a:p>
            <a:pPr lvl="1"/>
            <a:r>
              <a:rPr lang="fi-FI" noProof="0" dirty="0" err="1"/>
              <a:t>Hinnanguline</a:t>
            </a:r>
            <a:r>
              <a:rPr lang="fi-FI" noProof="0" dirty="0"/>
              <a:t> </a:t>
            </a:r>
            <a:r>
              <a:rPr lang="fi-FI" noProof="0" dirty="0" err="1"/>
              <a:t>maksumus</a:t>
            </a:r>
            <a:r>
              <a:rPr lang="fi-FI" noProof="0" dirty="0"/>
              <a:t>: 11 886 000 eurot</a:t>
            </a:r>
            <a:endParaRPr lang="et-EE" noProof="0" dirty="0"/>
          </a:p>
          <a:p>
            <a:pPr lvl="1"/>
            <a:endParaRPr lang="et-EE" noProof="0" dirty="0"/>
          </a:p>
        </p:txBody>
      </p:sp>
      <p:pic>
        <p:nvPicPr>
          <p:cNvPr id="5" name="Pilt 4">
            <a:extLst>
              <a:ext uri="{FF2B5EF4-FFF2-40B4-BE49-F238E27FC236}">
                <a16:creationId xmlns:a16="http://schemas.microsoft.com/office/drawing/2014/main" id="{C2A53E63-A674-5483-F7C9-06C72F683951}"/>
              </a:ext>
            </a:extLst>
          </p:cNvPr>
          <p:cNvPicPr>
            <a:picLocks noChangeAspect="1"/>
          </p:cNvPicPr>
          <p:nvPr/>
        </p:nvPicPr>
        <p:blipFill>
          <a:blip r:embed="rId2"/>
          <a:stretch>
            <a:fillRect/>
          </a:stretch>
        </p:blipFill>
        <p:spPr>
          <a:xfrm>
            <a:off x="6096000" y="1796034"/>
            <a:ext cx="5758434" cy="3265932"/>
          </a:xfrm>
          <a:prstGeom prst="rect">
            <a:avLst/>
          </a:prstGeom>
        </p:spPr>
      </p:pic>
    </p:spTree>
    <p:extLst>
      <p:ext uri="{BB962C8B-B14F-4D97-AF65-F5344CB8AC3E}">
        <p14:creationId xmlns:p14="http://schemas.microsoft.com/office/powerpoint/2010/main" val="42736312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0E63E-D866-9ACB-CE0E-AAE7180E9DA4}"/>
            </a:ext>
          </a:extLst>
        </p:cNvPr>
        <p:cNvGrpSpPr/>
        <p:nvPr/>
      </p:nvGrpSpPr>
      <p:grpSpPr>
        <a:xfrm>
          <a:off x="0" y="0"/>
          <a:ext cx="0" cy="0"/>
          <a:chOff x="0" y="0"/>
          <a:chExt cx="0" cy="0"/>
        </a:xfrm>
      </p:grpSpPr>
      <p:sp>
        <p:nvSpPr>
          <p:cNvPr id="2" name="Pealkiri 1">
            <a:extLst>
              <a:ext uri="{FF2B5EF4-FFF2-40B4-BE49-F238E27FC236}">
                <a16:creationId xmlns:a16="http://schemas.microsoft.com/office/drawing/2014/main" id="{614ACDF1-8A28-DCA2-21C8-6ED680D8CDB8}"/>
              </a:ext>
            </a:extLst>
          </p:cNvPr>
          <p:cNvSpPr>
            <a:spLocks noGrp="1"/>
          </p:cNvSpPr>
          <p:nvPr>
            <p:ph type="title"/>
          </p:nvPr>
        </p:nvSpPr>
        <p:spPr/>
        <p:txBody>
          <a:bodyPr>
            <a:normAutofit fontScale="90000"/>
          </a:bodyPr>
          <a:lstStyle/>
          <a:p>
            <a:r>
              <a:rPr lang="et-EE" noProof="0" dirty="0"/>
              <a:t>Veevarustuse killustatus suure arvu väikeste veevärkide vahel</a:t>
            </a:r>
          </a:p>
        </p:txBody>
      </p:sp>
      <p:pic>
        <p:nvPicPr>
          <p:cNvPr id="4" name="Sisu kohatäide 3">
            <a:extLst>
              <a:ext uri="{FF2B5EF4-FFF2-40B4-BE49-F238E27FC236}">
                <a16:creationId xmlns:a16="http://schemas.microsoft.com/office/drawing/2014/main" id="{53B04B45-0415-EE43-3A05-9C7D9F7346E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368" y="1539752"/>
            <a:ext cx="3137751" cy="2525505"/>
          </a:xfrm>
          <a:prstGeom prst="rect">
            <a:avLst/>
          </a:prstGeom>
          <a:noFill/>
          <a:ln>
            <a:noFill/>
          </a:ln>
        </p:spPr>
      </p:pic>
      <p:pic>
        <p:nvPicPr>
          <p:cNvPr id="5" name="Pilt 4">
            <a:extLst>
              <a:ext uri="{FF2B5EF4-FFF2-40B4-BE49-F238E27FC236}">
                <a16:creationId xmlns:a16="http://schemas.microsoft.com/office/drawing/2014/main" id="{A6D50D6B-5F67-4773-E5EA-09001961E1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08783" y="1539752"/>
            <a:ext cx="2049423" cy="2587823"/>
          </a:xfrm>
          <a:prstGeom prst="rect">
            <a:avLst/>
          </a:prstGeom>
          <a:noFill/>
          <a:ln>
            <a:noFill/>
          </a:ln>
        </p:spPr>
      </p:pic>
      <p:pic>
        <p:nvPicPr>
          <p:cNvPr id="6" name="Pilt 5">
            <a:extLst>
              <a:ext uri="{FF2B5EF4-FFF2-40B4-BE49-F238E27FC236}">
                <a16:creationId xmlns:a16="http://schemas.microsoft.com/office/drawing/2014/main" id="{DE8871A0-67A2-940A-5EEB-EC6D3774507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27486" y="1550006"/>
            <a:ext cx="2846994" cy="2587823"/>
          </a:xfrm>
          <a:prstGeom prst="rect">
            <a:avLst/>
          </a:prstGeom>
          <a:noFill/>
          <a:ln>
            <a:noFill/>
          </a:ln>
        </p:spPr>
      </p:pic>
      <p:sp>
        <p:nvSpPr>
          <p:cNvPr id="7" name="TextBox 6">
            <a:extLst>
              <a:ext uri="{FF2B5EF4-FFF2-40B4-BE49-F238E27FC236}">
                <a16:creationId xmlns:a16="http://schemas.microsoft.com/office/drawing/2014/main" id="{DF417B52-CDC3-9127-3969-839B0D00C2BE}"/>
              </a:ext>
            </a:extLst>
          </p:cNvPr>
          <p:cNvSpPr txBox="1"/>
          <p:nvPr/>
        </p:nvSpPr>
        <p:spPr>
          <a:xfrm>
            <a:off x="457200" y="4187371"/>
            <a:ext cx="3048000" cy="646331"/>
          </a:xfrm>
          <a:prstGeom prst="rect">
            <a:avLst/>
          </a:prstGeom>
          <a:noFill/>
        </p:spPr>
        <p:txBody>
          <a:bodyPr wrap="square" rtlCol="0">
            <a:spAutoFit/>
          </a:bodyPr>
          <a:lstStyle/>
          <a:p>
            <a:r>
              <a:rPr lang="et-EE" dirty="0"/>
              <a:t>Narva ja Narva-Jõesuu ühendamine</a:t>
            </a:r>
            <a:endParaRPr lang="en-US" dirty="0"/>
          </a:p>
        </p:txBody>
      </p:sp>
      <p:sp>
        <p:nvSpPr>
          <p:cNvPr id="8" name="TextBox 7">
            <a:extLst>
              <a:ext uri="{FF2B5EF4-FFF2-40B4-BE49-F238E27FC236}">
                <a16:creationId xmlns:a16="http://schemas.microsoft.com/office/drawing/2014/main" id="{266C577A-0CC9-BA77-A066-2BA59D558EC8}"/>
              </a:ext>
            </a:extLst>
          </p:cNvPr>
          <p:cNvSpPr txBox="1"/>
          <p:nvPr/>
        </p:nvSpPr>
        <p:spPr>
          <a:xfrm>
            <a:off x="3633463" y="4249689"/>
            <a:ext cx="2024743" cy="646331"/>
          </a:xfrm>
          <a:prstGeom prst="rect">
            <a:avLst/>
          </a:prstGeom>
          <a:noFill/>
        </p:spPr>
        <p:txBody>
          <a:bodyPr wrap="square" rtlCol="0">
            <a:spAutoFit/>
          </a:bodyPr>
          <a:lstStyle/>
          <a:p>
            <a:r>
              <a:rPr lang="et-EE" dirty="0"/>
              <a:t>Toila-</a:t>
            </a:r>
            <a:r>
              <a:rPr lang="et-EE" dirty="0" err="1"/>
              <a:t>Voka</a:t>
            </a:r>
            <a:r>
              <a:rPr lang="et-EE" dirty="0"/>
              <a:t>-Oru ühendamine</a:t>
            </a:r>
            <a:endParaRPr lang="en-US" dirty="0"/>
          </a:p>
        </p:txBody>
      </p:sp>
      <p:sp>
        <p:nvSpPr>
          <p:cNvPr id="9" name="TextBox 8">
            <a:extLst>
              <a:ext uri="{FF2B5EF4-FFF2-40B4-BE49-F238E27FC236}">
                <a16:creationId xmlns:a16="http://schemas.microsoft.com/office/drawing/2014/main" id="{95F44AC0-BAFC-0B42-C1C6-5E422104E717}"/>
              </a:ext>
            </a:extLst>
          </p:cNvPr>
          <p:cNvSpPr txBox="1"/>
          <p:nvPr/>
        </p:nvSpPr>
        <p:spPr>
          <a:xfrm>
            <a:off x="5885543" y="4249689"/>
            <a:ext cx="2685143" cy="923330"/>
          </a:xfrm>
          <a:prstGeom prst="rect">
            <a:avLst/>
          </a:prstGeom>
          <a:noFill/>
        </p:spPr>
        <p:txBody>
          <a:bodyPr wrap="square" rtlCol="0">
            <a:spAutoFit/>
          </a:bodyPr>
          <a:lstStyle/>
          <a:p>
            <a:r>
              <a:rPr lang="et-EE" dirty="0"/>
              <a:t>Kohtla-Nõmme ja Sompa ühendamine Kohtla-Järve veevõrguga</a:t>
            </a:r>
            <a:endParaRPr lang="en-US" dirty="0"/>
          </a:p>
        </p:txBody>
      </p:sp>
      <p:pic>
        <p:nvPicPr>
          <p:cNvPr id="10" name="Pilt 9">
            <a:extLst>
              <a:ext uri="{FF2B5EF4-FFF2-40B4-BE49-F238E27FC236}">
                <a16:creationId xmlns:a16="http://schemas.microsoft.com/office/drawing/2014/main" id="{577CD5AA-ACEC-91E7-FEA8-80DB40D727A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843759" y="1539752"/>
            <a:ext cx="2804635" cy="2587823"/>
          </a:xfrm>
          <a:prstGeom prst="rect">
            <a:avLst/>
          </a:prstGeom>
          <a:noFill/>
          <a:ln>
            <a:noFill/>
          </a:ln>
        </p:spPr>
      </p:pic>
      <p:sp>
        <p:nvSpPr>
          <p:cNvPr id="11" name="TextBox 10">
            <a:extLst>
              <a:ext uri="{FF2B5EF4-FFF2-40B4-BE49-F238E27FC236}">
                <a16:creationId xmlns:a16="http://schemas.microsoft.com/office/drawing/2014/main" id="{BF81DC5A-24EF-0325-ECB3-E49298CC8B21}"/>
              </a:ext>
            </a:extLst>
          </p:cNvPr>
          <p:cNvSpPr txBox="1"/>
          <p:nvPr/>
        </p:nvSpPr>
        <p:spPr>
          <a:xfrm>
            <a:off x="8977086" y="4249689"/>
            <a:ext cx="2685143" cy="1754326"/>
          </a:xfrm>
          <a:prstGeom prst="rect">
            <a:avLst/>
          </a:prstGeom>
          <a:noFill/>
        </p:spPr>
        <p:txBody>
          <a:bodyPr wrap="square" rtlCol="0">
            <a:spAutoFit/>
          </a:bodyPr>
          <a:lstStyle/>
          <a:p>
            <a:r>
              <a:rPr lang="et-EE" noProof="0" dirty="0"/>
              <a:t>Mäetaguse piirkonna toimekindluse parandamiseks on soovitatav rajad ringtorustik Ahtmelt Sompasse</a:t>
            </a:r>
          </a:p>
        </p:txBody>
      </p:sp>
      <p:pic>
        <p:nvPicPr>
          <p:cNvPr id="13" name="Pilt 12">
            <a:extLst>
              <a:ext uri="{FF2B5EF4-FFF2-40B4-BE49-F238E27FC236}">
                <a16:creationId xmlns:a16="http://schemas.microsoft.com/office/drawing/2014/main" id="{95978055-AAA4-0927-A18A-C5FF835DD3B1}"/>
              </a:ext>
            </a:extLst>
          </p:cNvPr>
          <p:cNvPicPr>
            <a:picLocks noChangeAspect="1"/>
          </p:cNvPicPr>
          <p:nvPr/>
        </p:nvPicPr>
        <p:blipFill>
          <a:blip r:embed="rId7"/>
          <a:stretch>
            <a:fillRect/>
          </a:stretch>
        </p:blipFill>
        <p:spPr>
          <a:xfrm>
            <a:off x="321951" y="4955816"/>
            <a:ext cx="2152139" cy="1563977"/>
          </a:xfrm>
          <a:prstGeom prst="rect">
            <a:avLst/>
          </a:prstGeom>
        </p:spPr>
      </p:pic>
      <p:sp>
        <p:nvSpPr>
          <p:cNvPr id="14" name="TextBox 13">
            <a:extLst>
              <a:ext uri="{FF2B5EF4-FFF2-40B4-BE49-F238E27FC236}">
                <a16:creationId xmlns:a16="http://schemas.microsoft.com/office/drawing/2014/main" id="{7DECCDFA-0E1D-FAF2-08C9-E7B29F28A3E2}"/>
              </a:ext>
            </a:extLst>
          </p:cNvPr>
          <p:cNvSpPr txBox="1"/>
          <p:nvPr/>
        </p:nvSpPr>
        <p:spPr>
          <a:xfrm>
            <a:off x="2641004" y="5252858"/>
            <a:ext cx="3244539" cy="1200329"/>
          </a:xfrm>
          <a:prstGeom prst="rect">
            <a:avLst/>
          </a:prstGeom>
          <a:noFill/>
        </p:spPr>
        <p:txBody>
          <a:bodyPr wrap="square" rtlCol="0">
            <a:spAutoFit/>
          </a:bodyPr>
          <a:lstStyle/>
          <a:p>
            <a:r>
              <a:rPr lang="et-EE" dirty="0"/>
              <a:t>Püssi ja Kiviõli omavahelisel ühendamisel tasuks sama teha ka lähedal paiknevate küladega</a:t>
            </a:r>
            <a:endParaRPr lang="en-US" dirty="0"/>
          </a:p>
        </p:txBody>
      </p:sp>
      <p:cxnSp>
        <p:nvCxnSpPr>
          <p:cNvPr id="16" name="Sirge noolkonnektor 15">
            <a:extLst>
              <a:ext uri="{FF2B5EF4-FFF2-40B4-BE49-F238E27FC236}">
                <a16:creationId xmlns:a16="http://schemas.microsoft.com/office/drawing/2014/main" id="{18E09E30-BF15-DA69-1D76-288DC5D24FB1}"/>
              </a:ext>
            </a:extLst>
          </p:cNvPr>
          <p:cNvCxnSpPr>
            <a:endCxn id="13" idx="3"/>
          </p:cNvCxnSpPr>
          <p:nvPr/>
        </p:nvCxnSpPr>
        <p:spPr>
          <a:xfrm flipH="1">
            <a:off x="2474090" y="5737804"/>
            <a:ext cx="166914" cy="1"/>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5827290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296A2625-9C1A-0217-1008-264B4FCF49C0}"/>
              </a:ext>
            </a:extLst>
          </p:cNvPr>
          <p:cNvSpPr>
            <a:spLocks noGrp="1"/>
          </p:cNvSpPr>
          <p:nvPr>
            <p:ph type="title"/>
          </p:nvPr>
        </p:nvSpPr>
        <p:spPr/>
        <p:txBody>
          <a:bodyPr>
            <a:normAutofit fontScale="90000"/>
          </a:bodyPr>
          <a:lstStyle/>
          <a:p>
            <a:r>
              <a:rPr lang="et-EE" noProof="0" dirty="0"/>
              <a:t>Energiajulgeolek ja veeteenuse tagamine</a:t>
            </a:r>
          </a:p>
        </p:txBody>
      </p:sp>
      <p:sp>
        <p:nvSpPr>
          <p:cNvPr id="3" name="Sisu kohatäide 2">
            <a:extLst>
              <a:ext uri="{FF2B5EF4-FFF2-40B4-BE49-F238E27FC236}">
                <a16:creationId xmlns:a16="http://schemas.microsoft.com/office/drawing/2014/main" id="{11BA6058-871B-B172-D31E-4FA731CE6E03}"/>
              </a:ext>
            </a:extLst>
          </p:cNvPr>
          <p:cNvSpPr>
            <a:spLocks noGrp="1"/>
          </p:cNvSpPr>
          <p:nvPr>
            <p:ph idx="1"/>
          </p:nvPr>
        </p:nvSpPr>
        <p:spPr>
          <a:xfrm>
            <a:off x="457200" y="1600200"/>
            <a:ext cx="5500914" cy="4525963"/>
          </a:xfrm>
        </p:spPr>
        <p:txBody>
          <a:bodyPr>
            <a:normAutofit/>
          </a:bodyPr>
          <a:lstStyle/>
          <a:p>
            <a:r>
              <a:rPr lang="et-EE" noProof="0" dirty="0"/>
              <a:t>Elektrigeneraatorite kasutamine</a:t>
            </a:r>
          </a:p>
          <a:p>
            <a:pPr lvl="1"/>
            <a:r>
              <a:rPr lang="et-EE" noProof="0" dirty="0"/>
              <a:t>M</a:t>
            </a:r>
            <a:r>
              <a:rPr lang="fi-FI" noProof="0" dirty="0" err="1"/>
              <a:t>aakonna</a:t>
            </a:r>
            <a:r>
              <a:rPr lang="fi-FI" noProof="0" dirty="0"/>
              <a:t> </a:t>
            </a:r>
            <a:r>
              <a:rPr lang="fi-FI" noProof="0" dirty="0" err="1"/>
              <a:t>mastaabis</a:t>
            </a:r>
            <a:r>
              <a:rPr lang="fi-FI" noProof="0" dirty="0"/>
              <a:t> on puudu </a:t>
            </a:r>
            <a:r>
              <a:rPr lang="fi-FI" noProof="0" dirty="0" err="1"/>
              <a:t>hinnanguliselt</a:t>
            </a:r>
            <a:r>
              <a:rPr lang="fi-FI" noProof="0" dirty="0"/>
              <a:t> 11 </a:t>
            </a:r>
            <a:r>
              <a:rPr lang="fi-FI" noProof="0" dirty="0" err="1"/>
              <a:t>statsionaarset</a:t>
            </a:r>
            <a:r>
              <a:rPr lang="fi-FI" noProof="0" dirty="0"/>
              <a:t> </a:t>
            </a:r>
            <a:r>
              <a:rPr lang="fi-FI" noProof="0" dirty="0" err="1"/>
              <a:t>ning</a:t>
            </a:r>
            <a:r>
              <a:rPr lang="fi-FI" noProof="0" dirty="0"/>
              <a:t> 9 </a:t>
            </a:r>
            <a:r>
              <a:rPr lang="fi-FI" noProof="0" dirty="0" err="1"/>
              <a:t>mobiilset</a:t>
            </a:r>
            <a:r>
              <a:rPr lang="fi-FI" noProof="0" dirty="0"/>
              <a:t> </a:t>
            </a:r>
            <a:r>
              <a:rPr lang="fi-FI" noProof="0" dirty="0" err="1"/>
              <a:t>generaatori</a:t>
            </a:r>
            <a:r>
              <a:rPr lang="et-EE" noProof="0" dirty="0"/>
              <a:t>t;</a:t>
            </a:r>
          </a:p>
          <a:p>
            <a:pPr lvl="1"/>
            <a:r>
              <a:rPr lang="et-EE" dirty="0"/>
              <a:t>1 250 000 eurot;</a:t>
            </a:r>
          </a:p>
          <a:p>
            <a:r>
              <a:rPr lang="et-EE" noProof="0" dirty="0"/>
              <a:t>Veemahutite laialdasem </a:t>
            </a:r>
            <a:r>
              <a:rPr lang="et-EE" noProof="0" dirty="0" err="1"/>
              <a:t>kasutussevõtt</a:t>
            </a:r>
            <a:endParaRPr lang="et-EE" noProof="0" dirty="0"/>
          </a:p>
          <a:p>
            <a:pPr lvl="1"/>
            <a:r>
              <a:rPr lang="et-EE" dirty="0"/>
              <a:t>Uued mahutid 9 ÜV süsteemile</a:t>
            </a:r>
          </a:p>
          <a:p>
            <a:pPr lvl="1"/>
            <a:r>
              <a:rPr lang="et-EE" noProof="0" dirty="0"/>
              <a:t>300 000 eurot</a:t>
            </a:r>
          </a:p>
          <a:p>
            <a:endParaRPr lang="et-EE" noProof="0" dirty="0"/>
          </a:p>
        </p:txBody>
      </p:sp>
      <p:pic>
        <p:nvPicPr>
          <p:cNvPr id="5" name="Pilt 4">
            <a:extLst>
              <a:ext uri="{FF2B5EF4-FFF2-40B4-BE49-F238E27FC236}">
                <a16:creationId xmlns:a16="http://schemas.microsoft.com/office/drawing/2014/main" id="{5D3305E5-EA45-4528-8C64-F2F7F7A81C6A}"/>
              </a:ext>
            </a:extLst>
          </p:cNvPr>
          <p:cNvPicPr>
            <a:picLocks noChangeAspect="1"/>
          </p:cNvPicPr>
          <p:nvPr/>
        </p:nvPicPr>
        <p:blipFill>
          <a:blip r:embed="rId2"/>
          <a:stretch>
            <a:fillRect/>
          </a:stretch>
        </p:blipFill>
        <p:spPr>
          <a:xfrm>
            <a:off x="6039811" y="1145359"/>
            <a:ext cx="5758434" cy="5234940"/>
          </a:xfrm>
          <a:prstGeom prst="rect">
            <a:avLst/>
          </a:prstGeom>
        </p:spPr>
      </p:pic>
    </p:spTree>
    <p:extLst>
      <p:ext uri="{BB962C8B-B14F-4D97-AF65-F5344CB8AC3E}">
        <p14:creationId xmlns:p14="http://schemas.microsoft.com/office/powerpoint/2010/main" val="9606750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282C791-ED02-AC01-231A-2A492575062B}"/>
              </a:ext>
            </a:extLst>
          </p:cNvPr>
          <p:cNvSpPr>
            <a:spLocks noGrp="1"/>
          </p:cNvSpPr>
          <p:nvPr>
            <p:ph type="title"/>
          </p:nvPr>
        </p:nvSpPr>
        <p:spPr/>
        <p:txBody>
          <a:bodyPr/>
          <a:lstStyle/>
          <a:p>
            <a:r>
              <a:rPr lang="et-EE" noProof="0" dirty="0"/>
              <a:t>Veetöötluse puudujäägid</a:t>
            </a:r>
          </a:p>
        </p:txBody>
      </p:sp>
      <p:sp>
        <p:nvSpPr>
          <p:cNvPr id="3" name="Sisu kohatäide 2">
            <a:extLst>
              <a:ext uri="{FF2B5EF4-FFF2-40B4-BE49-F238E27FC236}">
                <a16:creationId xmlns:a16="http://schemas.microsoft.com/office/drawing/2014/main" id="{D088F809-C762-1E4B-FB49-0D80346B5C7C}"/>
              </a:ext>
            </a:extLst>
          </p:cNvPr>
          <p:cNvSpPr>
            <a:spLocks noGrp="1"/>
          </p:cNvSpPr>
          <p:nvPr>
            <p:ph idx="1"/>
          </p:nvPr>
        </p:nvSpPr>
        <p:spPr>
          <a:xfrm>
            <a:off x="457200" y="1600200"/>
            <a:ext cx="5638800" cy="4525963"/>
          </a:xfrm>
        </p:spPr>
        <p:txBody>
          <a:bodyPr>
            <a:normAutofit/>
          </a:bodyPr>
          <a:lstStyle/>
          <a:p>
            <a:r>
              <a:rPr lang="et-EE" noProof="0" dirty="0"/>
              <a:t>Kontrolli- ja hoolduskava rakendamine</a:t>
            </a:r>
          </a:p>
          <a:p>
            <a:r>
              <a:rPr lang="et-EE" noProof="0" dirty="0"/>
              <a:t>Veetöötlustehnoloogiate toimivuse parendamine</a:t>
            </a:r>
          </a:p>
          <a:p>
            <a:r>
              <a:rPr lang="et-EE" noProof="0" dirty="0"/>
              <a:t>Veetöötluse täiendamine</a:t>
            </a:r>
            <a:endParaRPr lang="et-EE" dirty="0"/>
          </a:p>
          <a:p>
            <a:pPr lvl="1"/>
            <a:r>
              <a:rPr lang="et-EE" dirty="0"/>
              <a:t>Rauaärastuse lisamine Maidla kooli, Maidla Nurme, Rannapungerja, </a:t>
            </a:r>
            <a:r>
              <a:rPr lang="et-EE" dirty="0" err="1"/>
              <a:t>Sirgala</a:t>
            </a:r>
            <a:r>
              <a:rPr lang="et-EE" dirty="0"/>
              <a:t>, Soonurme ja Viivikonna ÜV süsteemidele. Kiviõli VTJ rekonstrueerimine.</a:t>
            </a:r>
          </a:p>
          <a:p>
            <a:pPr lvl="1"/>
            <a:r>
              <a:rPr lang="et-EE" dirty="0"/>
              <a:t>870 000 eurot</a:t>
            </a:r>
            <a:endParaRPr lang="en-US" dirty="0"/>
          </a:p>
          <a:p>
            <a:endParaRPr lang="et-EE" noProof="0" dirty="0"/>
          </a:p>
        </p:txBody>
      </p:sp>
      <p:pic>
        <p:nvPicPr>
          <p:cNvPr id="7" name="Pilt 6">
            <a:extLst>
              <a:ext uri="{FF2B5EF4-FFF2-40B4-BE49-F238E27FC236}">
                <a16:creationId xmlns:a16="http://schemas.microsoft.com/office/drawing/2014/main" id="{E1ACC5DD-A5A9-D851-43E9-9C3D17C2FF56}"/>
              </a:ext>
            </a:extLst>
          </p:cNvPr>
          <p:cNvPicPr>
            <a:picLocks noChangeAspect="1"/>
          </p:cNvPicPr>
          <p:nvPr/>
        </p:nvPicPr>
        <p:blipFill>
          <a:blip r:embed="rId2"/>
          <a:stretch>
            <a:fillRect/>
          </a:stretch>
        </p:blipFill>
        <p:spPr>
          <a:xfrm>
            <a:off x="6039812" y="1712069"/>
            <a:ext cx="5758434" cy="3317748"/>
          </a:xfrm>
          <a:prstGeom prst="rect">
            <a:avLst/>
          </a:prstGeom>
        </p:spPr>
      </p:pic>
    </p:spTree>
    <p:extLst>
      <p:ext uri="{BB962C8B-B14F-4D97-AF65-F5344CB8AC3E}">
        <p14:creationId xmlns:p14="http://schemas.microsoft.com/office/powerpoint/2010/main" val="1617569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51004E24-BFD5-0EF7-EDC8-0FA5BAD82FC7}"/>
              </a:ext>
            </a:extLst>
          </p:cNvPr>
          <p:cNvSpPr>
            <a:spLocks noGrp="1"/>
          </p:cNvSpPr>
          <p:nvPr>
            <p:ph type="title"/>
          </p:nvPr>
        </p:nvSpPr>
        <p:spPr>
          <a:xfrm>
            <a:off x="457200" y="404813"/>
            <a:ext cx="5798457" cy="1612673"/>
          </a:xfrm>
        </p:spPr>
        <p:txBody>
          <a:bodyPr>
            <a:normAutofit fontScale="90000"/>
          </a:bodyPr>
          <a:lstStyle/>
          <a:p>
            <a:r>
              <a:rPr lang="et-EE" noProof="0" dirty="0"/>
              <a:t>Põhjavee kvaliteedi halvenemisest tulenevad riskid</a:t>
            </a:r>
          </a:p>
        </p:txBody>
      </p:sp>
      <p:sp>
        <p:nvSpPr>
          <p:cNvPr id="3" name="Sisu kohatäide 2">
            <a:extLst>
              <a:ext uri="{FF2B5EF4-FFF2-40B4-BE49-F238E27FC236}">
                <a16:creationId xmlns:a16="http://schemas.microsoft.com/office/drawing/2014/main" id="{44ABE11F-C451-2A6F-2368-23E27486ECB4}"/>
              </a:ext>
            </a:extLst>
          </p:cNvPr>
          <p:cNvSpPr>
            <a:spLocks noGrp="1"/>
          </p:cNvSpPr>
          <p:nvPr>
            <p:ph idx="1"/>
          </p:nvPr>
        </p:nvSpPr>
        <p:spPr>
          <a:xfrm>
            <a:off x="457200" y="2249714"/>
            <a:ext cx="5500914" cy="3876449"/>
          </a:xfrm>
        </p:spPr>
        <p:txBody>
          <a:bodyPr>
            <a:normAutofit lnSpcReduction="10000"/>
          </a:bodyPr>
          <a:lstStyle/>
          <a:p>
            <a:r>
              <a:rPr lang="et-EE" noProof="0" dirty="0"/>
              <a:t>Kasutuseta vanade kaevude likvideerimine</a:t>
            </a:r>
          </a:p>
          <a:p>
            <a:pPr lvl="1"/>
            <a:r>
              <a:rPr lang="et-EE" dirty="0"/>
              <a:t>Lisaks ÜVK AK-des plaanitule on soovitatav sulgeda veel 14 puurkaevu, mis on üle 50.a. vanad ja kasutusest väljas</a:t>
            </a:r>
          </a:p>
          <a:p>
            <a:pPr lvl="1"/>
            <a:r>
              <a:rPr lang="et-EE" noProof="0" dirty="0"/>
              <a:t>272 000 </a:t>
            </a:r>
            <a:r>
              <a:rPr lang="et-EE" noProof="0" dirty="0" err="1"/>
              <a:t>eur</a:t>
            </a:r>
            <a:r>
              <a:rPr lang="et-EE" dirty="0" err="1"/>
              <a:t>ot</a:t>
            </a:r>
            <a:endParaRPr lang="et-EE" dirty="0"/>
          </a:p>
          <a:p>
            <a:r>
              <a:rPr lang="et-EE" noProof="0" dirty="0"/>
              <a:t>Nõuetekohase reoveekäitluse rakendamine</a:t>
            </a:r>
          </a:p>
          <a:p>
            <a:pPr lvl="1"/>
            <a:r>
              <a:rPr lang="et-EE" dirty="0"/>
              <a:t>45 561 000 eurot</a:t>
            </a:r>
            <a:endParaRPr lang="et-EE" noProof="0" dirty="0"/>
          </a:p>
        </p:txBody>
      </p:sp>
      <p:pic>
        <p:nvPicPr>
          <p:cNvPr id="5" name="Pilt 4">
            <a:extLst>
              <a:ext uri="{FF2B5EF4-FFF2-40B4-BE49-F238E27FC236}">
                <a16:creationId xmlns:a16="http://schemas.microsoft.com/office/drawing/2014/main" id="{04FB3522-5423-8B2F-2E71-FE5B02EEA6A5}"/>
              </a:ext>
            </a:extLst>
          </p:cNvPr>
          <p:cNvPicPr>
            <a:picLocks noChangeAspect="1"/>
          </p:cNvPicPr>
          <p:nvPr/>
        </p:nvPicPr>
        <p:blipFill>
          <a:blip r:embed="rId2"/>
          <a:stretch>
            <a:fillRect/>
          </a:stretch>
        </p:blipFill>
        <p:spPr>
          <a:xfrm>
            <a:off x="6309035" y="478364"/>
            <a:ext cx="5488103" cy="5901272"/>
          </a:xfrm>
          <a:prstGeom prst="rect">
            <a:avLst/>
          </a:prstGeom>
        </p:spPr>
      </p:pic>
    </p:spTree>
    <p:extLst>
      <p:ext uri="{BB962C8B-B14F-4D97-AF65-F5344CB8AC3E}">
        <p14:creationId xmlns:p14="http://schemas.microsoft.com/office/powerpoint/2010/main" val="34534903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8EF3A0EE-64ED-9982-9C9B-774F7D63BDF1}"/>
              </a:ext>
            </a:extLst>
          </p:cNvPr>
          <p:cNvSpPr>
            <a:spLocks noGrp="1"/>
          </p:cNvSpPr>
          <p:nvPr>
            <p:ph type="title"/>
          </p:nvPr>
        </p:nvSpPr>
        <p:spPr/>
        <p:txBody>
          <a:bodyPr>
            <a:normAutofit/>
          </a:bodyPr>
          <a:lstStyle/>
          <a:p>
            <a:r>
              <a:rPr lang="et-EE" noProof="0" dirty="0"/>
              <a:t>Omaveevarustuse riskid</a:t>
            </a:r>
          </a:p>
        </p:txBody>
      </p:sp>
      <p:sp>
        <p:nvSpPr>
          <p:cNvPr id="3" name="Sisu kohatäide 2">
            <a:extLst>
              <a:ext uri="{FF2B5EF4-FFF2-40B4-BE49-F238E27FC236}">
                <a16:creationId xmlns:a16="http://schemas.microsoft.com/office/drawing/2014/main" id="{EEBC39F4-C84A-4227-297B-D1A6187685D1}"/>
              </a:ext>
            </a:extLst>
          </p:cNvPr>
          <p:cNvSpPr>
            <a:spLocks noGrp="1"/>
          </p:cNvSpPr>
          <p:nvPr>
            <p:ph idx="1"/>
          </p:nvPr>
        </p:nvSpPr>
        <p:spPr>
          <a:xfrm>
            <a:off x="457201" y="1600200"/>
            <a:ext cx="5638800" cy="4525963"/>
          </a:xfrm>
        </p:spPr>
        <p:txBody>
          <a:bodyPr/>
          <a:lstStyle/>
          <a:p>
            <a:r>
              <a:rPr lang="et-EE" noProof="0" dirty="0"/>
              <a:t>OV kaevude rekonstrueerimine ja/või uute kaevude rajamine</a:t>
            </a:r>
          </a:p>
          <a:p>
            <a:pPr lvl="1"/>
            <a:r>
              <a:rPr lang="et-EE" dirty="0"/>
              <a:t>6 302 000 eurot</a:t>
            </a:r>
          </a:p>
          <a:p>
            <a:r>
              <a:rPr lang="et-EE" dirty="0"/>
              <a:t>Veetöötlusseadmete paigaldamine</a:t>
            </a:r>
          </a:p>
          <a:p>
            <a:pPr lvl="1"/>
            <a:r>
              <a:rPr lang="et-EE" dirty="0"/>
              <a:t>2 310 000 eurot</a:t>
            </a:r>
          </a:p>
          <a:p>
            <a:r>
              <a:rPr lang="et-EE" dirty="0"/>
              <a:t>Nõuetekohane reoveekäitlus</a:t>
            </a:r>
          </a:p>
          <a:p>
            <a:pPr lvl="1"/>
            <a:r>
              <a:rPr lang="et-EE" dirty="0"/>
              <a:t>Ida-Virumaa kontekstis on olulised aiandusühistud</a:t>
            </a:r>
          </a:p>
          <a:p>
            <a:endParaRPr lang="et-EE" dirty="0"/>
          </a:p>
          <a:p>
            <a:endParaRPr lang="et-EE" noProof="0" dirty="0"/>
          </a:p>
        </p:txBody>
      </p:sp>
      <p:pic>
        <p:nvPicPr>
          <p:cNvPr id="5" name="Pilt 4">
            <a:extLst>
              <a:ext uri="{FF2B5EF4-FFF2-40B4-BE49-F238E27FC236}">
                <a16:creationId xmlns:a16="http://schemas.microsoft.com/office/drawing/2014/main" id="{51C64FB2-36FF-27D7-141C-8AA536CBA4A5}"/>
              </a:ext>
            </a:extLst>
          </p:cNvPr>
          <p:cNvPicPr>
            <a:picLocks noChangeAspect="1"/>
          </p:cNvPicPr>
          <p:nvPr/>
        </p:nvPicPr>
        <p:blipFill>
          <a:blip r:embed="rId2"/>
          <a:stretch>
            <a:fillRect/>
          </a:stretch>
        </p:blipFill>
        <p:spPr>
          <a:xfrm>
            <a:off x="6096000" y="1250134"/>
            <a:ext cx="5759196" cy="4110990"/>
          </a:xfrm>
          <a:prstGeom prst="rect">
            <a:avLst/>
          </a:prstGeom>
        </p:spPr>
      </p:pic>
    </p:spTree>
    <p:extLst>
      <p:ext uri="{BB962C8B-B14F-4D97-AF65-F5344CB8AC3E}">
        <p14:creationId xmlns:p14="http://schemas.microsoft.com/office/powerpoint/2010/main" val="41402921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C69022BB-41A8-C7FC-068D-A50317FEA05F}"/>
              </a:ext>
            </a:extLst>
          </p:cNvPr>
          <p:cNvSpPr>
            <a:spLocks noGrp="1"/>
          </p:cNvSpPr>
          <p:nvPr>
            <p:ph type="title"/>
          </p:nvPr>
        </p:nvSpPr>
        <p:spPr/>
        <p:txBody>
          <a:bodyPr/>
          <a:lstStyle/>
          <a:p>
            <a:r>
              <a:rPr lang="et-EE" noProof="0" dirty="0"/>
              <a:t>Investeerimisvajadused</a:t>
            </a:r>
          </a:p>
        </p:txBody>
      </p:sp>
      <p:graphicFrame>
        <p:nvGraphicFramePr>
          <p:cNvPr id="5" name="Sisu kohatäide 4">
            <a:extLst>
              <a:ext uri="{FF2B5EF4-FFF2-40B4-BE49-F238E27FC236}">
                <a16:creationId xmlns:a16="http://schemas.microsoft.com/office/drawing/2014/main" id="{EB0BCD0F-438F-32D8-874C-BF0C36BA1FF6}"/>
              </a:ext>
            </a:extLst>
          </p:cNvPr>
          <p:cNvGraphicFramePr>
            <a:graphicFrameLocks noGrp="1"/>
          </p:cNvGraphicFramePr>
          <p:nvPr>
            <p:ph idx="1"/>
            <p:extLst>
              <p:ext uri="{D42A27DB-BD31-4B8C-83A1-F6EECF244321}">
                <p14:modId xmlns:p14="http://schemas.microsoft.com/office/powerpoint/2010/main" val="998331081"/>
              </p:ext>
            </p:extLst>
          </p:nvPr>
        </p:nvGraphicFramePr>
        <p:xfrm>
          <a:off x="1161143" y="1272494"/>
          <a:ext cx="8033657" cy="5068452"/>
        </p:xfrm>
        <a:graphic>
          <a:graphicData uri="http://schemas.openxmlformats.org/drawingml/2006/table">
            <a:tbl>
              <a:tblPr firstRow="1" firstCol="1" bandRow="1"/>
              <a:tblGrid>
                <a:gridCol w="5361871">
                  <a:extLst>
                    <a:ext uri="{9D8B030D-6E8A-4147-A177-3AD203B41FA5}">
                      <a16:colId xmlns:a16="http://schemas.microsoft.com/office/drawing/2014/main" val="2082360892"/>
                    </a:ext>
                  </a:extLst>
                </a:gridCol>
                <a:gridCol w="2671786">
                  <a:extLst>
                    <a:ext uri="{9D8B030D-6E8A-4147-A177-3AD203B41FA5}">
                      <a16:colId xmlns:a16="http://schemas.microsoft.com/office/drawing/2014/main" val="2124306032"/>
                    </a:ext>
                  </a:extLst>
                </a:gridCol>
              </a:tblGrid>
              <a:tr h="244188">
                <a:tc>
                  <a:txBody>
                    <a:bodyPr/>
                    <a:lstStyle/>
                    <a:p>
                      <a:pPr algn="l">
                        <a:lnSpc>
                          <a:spcPct val="115000"/>
                        </a:lnSpc>
                        <a:spcAft>
                          <a:spcPts val="1000"/>
                        </a:spcAft>
                        <a:buNone/>
                      </a:pPr>
                      <a:r>
                        <a:rPr lang="et-EE" sz="1600" b="1"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Meede</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b="1"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Hinnanguline maksumus</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9776235"/>
                  </a:ext>
                </a:extLst>
              </a:tr>
              <a:tr h="498143">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Ahtme VTJ tehnoloogia täiustamine radionukliidide eemaldamise </a:t>
                      </a:r>
                      <a:r>
                        <a:rPr lang="et-EE" sz="16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tõhusustamiseks</a:t>
                      </a: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600 000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8826025"/>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Lõuna veehaarde suurem kasutuselevõtt </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2 500 000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17657599"/>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Narva uue toorveetoru rajamine</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10 485 000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9310055"/>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Kurtna-</a:t>
                      </a:r>
                      <a:r>
                        <a:rPr lang="et-EE" sz="16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Vasavere</a:t>
                      </a: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uue veetoru rajamine </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4 615 000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8512238"/>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VE personali koolitamine </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241430"/>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VE-de riigikaitseliste töökohtade määramine </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20017245"/>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Lähestikku paiknevate ÜV süsteemide liitmine </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11 886 000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8704262"/>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Elektrigeneraatorite soetamine</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1 250 000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6973569"/>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Veemahutite laialdasem kasutuselevõtt</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300 000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1567700"/>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Nõuetekohase veetöötluse rakendamine  </a:t>
                      </a:r>
                      <a:r>
                        <a:rPr lang="et-EE" sz="16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ÜV-des</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870 000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8093700"/>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Puurkaevude rekonstrueerimine, likvideerimine</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272 000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6217585"/>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OV kaevude rekonstrueerimine ja/või uute kaevude rajamine </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6 302 000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5488825"/>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Veetöötlusseadmete paigaldamine OV-des</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2 310 000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7985823"/>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Nõuetekohase reoveekäitluse rakendamine </a:t>
                      </a:r>
                      <a:r>
                        <a:rPr lang="et-EE" sz="1600" noProof="0" dirty="0" err="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hajaasustuses</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45 561 000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0543907"/>
                  </a:ext>
                </a:extLst>
              </a:tr>
              <a:tr h="244188">
                <a:tc>
                  <a:txBody>
                    <a:bodyPr/>
                    <a:lstStyle/>
                    <a:p>
                      <a:pPr algn="l">
                        <a:lnSpc>
                          <a:spcPct val="115000"/>
                        </a:lnSpc>
                        <a:spcAft>
                          <a:spcPts val="1000"/>
                        </a:spcAft>
                        <a:buNone/>
                      </a:pPr>
                      <a:r>
                        <a:rPr lang="et-EE" sz="1600" b="1"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Meetmete maksumus kokku</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b="1"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86 951 000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570975"/>
                  </a:ext>
                </a:extLst>
              </a:tr>
              <a:tr h="244188">
                <a:tc>
                  <a:txBody>
                    <a:bodyPr/>
                    <a:lstStyle/>
                    <a:p>
                      <a:pPr algn="l">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ÜVK AK-des plaanitud tegevused</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17 181 632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8289391"/>
                  </a:ext>
                </a:extLst>
              </a:tr>
              <a:tr h="244188">
                <a:tc>
                  <a:txBody>
                    <a:bodyPr/>
                    <a:lstStyle/>
                    <a:p>
                      <a:pPr algn="l">
                        <a:lnSpc>
                          <a:spcPct val="115000"/>
                        </a:lnSpc>
                        <a:spcAft>
                          <a:spcPts val="1000"/>
                        </a:spcAft>
                        <a:buNone/>
                      </a:pPr>
                      <a:r>
                        <a:rPr lang="et-EE" sz="1600" b="1"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Kõik investeeringud</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t-EE" sz="1600" b="1"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104 132 632 EUR</a:t>
                      </a:r>
                      <a:endParaRPr lang="et-EE"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830424"/>
                  </a:ext>
                </a:extLst>
              </a:tr>
            </a:tbl>
          </a:graphicData>
        </a:graphic>
      </p:graphicFrame>
    </p:spTree>
    <p:extLst>
      <p:ext uri="{BB962C8B-B14F-4D97-AF65-F5344CB8AC3E}">
        <p14:creationId xmlns:p14="http://schemas.microsoft.com/office/powerpoint/2010/main" val="21587677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6DE178A-3022-D5E4-8111-03C5E4B1FEC0}"/>
              </a:ext>
            </a:extLst>
          </p:cNvPr>
          <p:cNvSpPr>
            <a:spLocks noGrp="1"/>
          </p:cNvSpPr>
          <p:nvPr>
            <p:ph type="title"/>
          </p:nvPr>
        </p:nvSpPr>
        <p:spPr/>
        <p:txBody>
          <a:bodyPr>
            <a:normAutofit fontScale="90000"/>
          </a:bodyPr>
          <a:lstStyle/>
          <a:p>
            <a:r>
              <a:rPr lang="et-EE" noProof="0" dirty="0"/>
              <a:t>Meetmete </a:t>
            </a:r>
            <a:r>
              <a:rPr lang="et-EE" noProof="0" dirty="0" err="1"/>
              <a:t>sotsiaal-majanduslikud</a:t>
            </a:r>
            <a:r>
              <a:rPr lang="et-EE" noProof="0" dirty="0"/>
              <a:t> mõjud</a:t>
            </a:r>
          </a:p>
        </p:txBody>
      </p:sp>
      <p:sp>
        <p:nvSpPr>
          <p:cNvPr id="3" name="Sisu kohatäide 2">
            <a:extLst>
              <a:ext uri="{FF2B5EF4-FFF2-40B4-BE49-F238E27FC236}">
                <a16:creationId xmlns:a16="http://schemas.microsoft.com/office/drawing/2014/main" id="{1B3C1877-B1E4-1F1D-74B7-649EFBB15BC0}"/>
              </a:ext>
            </a:extLst>
          </p:cNvPr>
          <p:cNvSpPr>
            <a:spLocks noGrp="1"/>
          </p:cNvSpPr>
          <p:nvPr>
            <p:ph idx="1"/>
          </p:nvPr>
        </p:nvSpPr>
        <p:spPr>
          <a:xfrm>
            <a:off x="457200" y="1600200"/>
            <a:ext cx="11106150" cy="3000829"/>
          </a:xfrm>
        </p:spPr>
        <p:txBody>
          <a:bodyPr>
            <a:normAutofit fontScale="85000" lnSpcReduction="20000"/>
          </a:bodyPr>
          <a:lstStyle/>
          <a:p>
            <a:pPr lvl="0"/>
            <a:r>
              <a:rPr lang="et-EE" dirty="0"/>
              <a:t>Vee-ettevõtjate joogiveevarustuse investeeringute 49,9 mln euro suurune maht koosneb:</a:t>
            </a:r>
          </a:p>
          <a:p>
            <a:pPr lvl="1"/>
            <a:r>
              <a:rPr lang="et-EE" dirty="0"/>
              <a:t>17,2 mln eurost ÜVK arengukavades planeeritud tegevustest, </a:t>
            </a:r>
          </a:p>
          <a:p>
            <a:pPr lvl="1"/>
            <a:r>
              <a:rPr lang="et-EE" dirty="0"/>
              <a:t>31,5 mln eurost käesolevas uuringus lisandunud riskimeetmetest </a:t>
            </a:r>
          </a:p>
          <a:p>
            <a:pPr lvl="1"/>
            <a:r>
              <a:rPr lang="et-EE" dirty="0"/>
              <a:t>1,3 mln eurost elektrigeneraatoritest.</a:t>
            </a:r>
          </a:p>
          <a:p>
            <a:pPr lvl="0"/>
            <a:r>
              <a:rPr lang="et-EE" dirty="0"/>
              <a:t>Hajaasustuse omaveevärkide ja reovee­käitluse investeeringud on vastavalt 8,6 ja 45,6 mln eurot. </a:t>
            </a:r>
          </a:p>
          <a:p>
            <a:pPr lvl="0"/>
            <a:r>
              <a:rPr lang="et-EE" dirty="0"/>
              <a:t>Hajaasustuse investeeringute puhul on analüüsis näidatud arvestuslik ühikkulu ja neid kulusid ei ole kaasatud vee-ettevõtjate tariifide- ja taskukohasuse analüüsis.</a:t>
            </a:r>
            <a:endParaRPr lang="en-US" dirty="0"/>
          </a:p>
        </p:txBody>
      </p:sp>
      <p:pic>
        <p:nvPicPr>
          <p:cNvPr id="6" name="Pilt 5">
            <a:extLst>
              <a:ext uri="{FF2B5EF4-FFF2-40B4-BE49-F238E27FC236}">
                <a16:creationId xmlns:a16="http://schemas.microsoft.com/office/drawing/2014/main" id="{373E4197-FF1F-423C-E940-02CCC16330CC}"/>
              </a:ext>
            </a:extLst>
          </p:cNvPr>
          <p:cNvPicPr>
            <a:picLocks noChangeAspect="1"/>
          </p:cNvPicPr>
          <p:nvPr/>
        </p:nvPicPr>
        <p:blipFill>
          <a:blip r:embed="rId2"/>
          <a:stretch>
            <a:fillRect/>
          </a:stretch>
        </p:blipFill>
        <p:spPr>
          <a:xfrm>
            <a:off x="1177145" y="4836713"/>
            <a:ext cx="6953506" cy="1616474"/>
          </a:xfrm>
          <a:prstGeom prst="rect">
            <a:avLst/>
          </a:prstGeom>
        </p:spPr>
      </p:pic>
    </p:spTree>
    <p:extLst>
      <p:ext uri="{BB962C8B-B14F-4D97-AF65-F5344CB8AC3E}">
        <p14:creationId xmlns:p14="http://schemas.microsoft.com/office/powerpoint/2010/main" val="23483836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4A0D4D65-9895-E3B1-9A87-F53BE415FB8F}"/>
              </a:ext>
            </a:extLst>
          </p:cNvPr>
          <p:cNvSpPr>
            <a:spLocks noGrp="1"/>
          </p:cNvSpPr>
          <p:nvPr>
            <p:ph type="title"/>
          </p:nvPr>
        </p:nvSpPr>
        <p:spPr/>
        <p:txBody>
          <a:bodyPr/>
          <a:lstStyle/>
          <a:p>
            <a:r>
              <a:rPr lang="et-EE" dirty="0"/>
              <a:t>Mõju joogiveetariifile</a:t>
            </a:r>
            <a:endParaRPr lang="en-US" dirty="0"/>
          </a:p>
        </p:txBody>
      </p:sp>
      <p:sp>
        <p:nvSpPr>
          <p:cNvPr id="3" name="Sisu kohatäide 2">
            <a:extLst>
              <a:ext uri="{FF2B5EF4-FFF2-40B4-BE49-F238E27FC236}">
                <a16:creationId xmlns:a16="http://schemas.microsoft.com/office/drawing/2014/main" id="{F667B957-31B5-31C3-F132-BF5CA049BC74}"/>
              </a:ext>
            </a:extLst>
          </p:cNvPr>
          <p:cNvSpPr>
            <a:spLocks noGrp="1"/>
          </p:cNvSpPr>
          <p:nvPr>
            <p:ph idx="1"/>
          </p:nvPr>
        </p:nvSpPr>
        <p:spPr>
          <a:xfrm>
            <a:off x="457200" y="1600200"/>
            <a:ext cx="11106150" cy="2223769"/>
          </a:xfrm>
        </p:spPr>
        <p:txBody>
          <a:bodyPr>
            <a:normAutofit fontScale="92500" lnSpcReduction="10000"/>
          </a:bodyPr>
          <a:lstStyle/>
          <a:p>
            <a:r>
              <a:rPr lang="et-EE" dirty="0"/>
              <a:t>Investeeringute hinnamõju algab 2028. aastal.</a:t>
            </a:r>
          </a:p>
          <a:p>
            <a:pPr lvl="1"/>
            <a:r>
              <a:rPr lang="et-EE" dirty="0"/>
              <a:t>Eeldus, et 2033.a. investeeringud lõpetatud</a:t>
            </a:r>
          </a:p>
          <a:p>
            <a:r>
              <a:rPr lang="et-EE" dirty="0"/>
              <a:t>2033. aastal on AS Narva Vesi investeeringute mõju 0,60 €/m³, kuid OÜ Alutaguse Haldus ja AS-i </a:t>
            </a:r>
            <a:r>
              <a:rPr lang="et-EE" dirty="0" err="1"/>
              <a:t>Vekanor</a:t>
            </a:r>
            <a:r>
              <a:rPr lang="et-EE" dirty="0"/>
              <a:t> väikse müügimahu tõttu vastavalt 5,17 ja 2,43 €/m³. </a:t>
            </a:r>
          </a:p>
          <a:p>
            <a:pPr lvl="1"/>
            <a:r>
              <a:rPr lang="et-EE" dirty="0"/>
              <a:t>Tulemused on tundlikud müügimahu suhtes. </a:t>
            </a:r>
          </a:p>
          <a:p>
            <a:endParaRPr lang="en-US" dirty="0"/>
          </a:p>
        </p:txBody>
      </p:sp>
      <p:pic>
        <p:nvPicPr>
          <p:cNvPr id="4" name="Picture 1">
            <a:extLst>
              <a:ext uri="{FF2B5EF4-FFF2-40B4-BE49-F238E27FC236}">
                <a16:creationId xmlns:a16="http://schemas.microsoft.com/office/drawing/2014/main" id="{D86AF24C-852D-DEF8-1A71-E13DDF39E7FD}"/>
              </a:ext>
            </a:extLst>
          </p:cNvPr>
          <p:cNvPicPr>
            <a:picLocks noChangeAspect="1"/>
          </p:cNvPicPr>
          <p:nvPr/>
        </p:nvPicPr>
        <p:blipFill>
          <a:blip r:embed="rId2"/>
          <a:stretch>
            <a:fillRect/>
          </a:stretch>
        </p:blipFill>
        <p:spPr>
          <a:xfrm>
            <a:off x="6656029" y="4042229"/>
            <a:ext cx="4994134" cy="2223770"/>
          </a:xfrm>
          <a:prstGeom prst="rect">
            <a:avLst/>
          </a:prstGeom>
          <a:ln>
            <a:solidFill>
              <a:schemeClr val="tx1"/>
            </a:solidFill>
          </a:ln>
        </p:spPr>
      </p:pic>
      <p:pic>
        <p:nvPicPr>
          <p:cNvPr id="6" name="Pilt 5">
            <a:extLst>
              <a:ext uri="{FF2B5EF4-FFF2-40B4-BE49-F238E27FC236}">
                <a16:creationId xmlns:a16="http://schemas.microsoft.com/office/drawing/2014/main" id="{5CEF73E4-B9FA-CD21-E1C6-0ED7C50358DC}"/>
              </a:ext>
            </a:extLst>
          </p:cNvPr>
          <p:cNvPicPr>
            <a:picLocks noChangeAspect="1"/>
          </p:cNvPicPr>
          <p:nvPr/>
        </p:nvPicPr>
        <p:blipFill>
          <a:blip r:embed="rId3"/>
          <a:stretch>
            <a:fillRect/>
          </a:stretch>
        </p:blipFill>
        <p:spPr>
          <a:xfrm>
            <a:off x="457200" y="4512563"/>
            <a:ext cx="5759196" cy="1490472"/>
          </a:xfrm>
          <a:prstGeom prst="rect">
            <a:avLst/>
          </a:prstGeom>
        </p:spPr>
      </p:pic>
    </p:spTree>
    <p:extLst>
      <p:ext uri="{BB962C8B-B14F-4D97-AF65-F5344CB8AC3E}">
        <p14:creationId xmlns:p14="http://schemas.microsoft.com/office/powerpoint/2010/main" val="30469369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2873255-1D2E-C4F9-24E9-FD841D0EB114}"/>
              </a:ext>
            </a:extLst>
          </p:cNvPr>
          <p:cNvSpPr>
            <a:spLocks noGrp="1"/>
          </p:cNvSpPr>
          <p:nvPr>
            <p:ph type="title"/>
          </p:nvPr>
        </p:nvSpPr>
        <p:spPr/>
        <p:txBody>
          <a:bodyPr/>
          <a:lstStyle/>
          <a:p>
            <a:r>
              <a:rPr lang="et-EE" dirty="0"/>
              <a:t>Omaveevärgid</a:t>
            </a:r>
            <a:endParaRPr lang="en-US" dirty="0"/>
          </a:p>
        </p:txBody>
      </p:sp>
      <p:sp>
        <p:nvSpPr>
          <p:cNvPr id="3" name="Sisu kohatäide 2">
            <a:extLst>
              <a:ext uri="{FF2B5EF4-FFF2-40B4-BE49-F238E27FC236}">
                <a16:creationId xmlns:a16="http://schemas.microsoft.com/office/drawing/2014/main" id="{5BE2C758-0C88-B4F8-F2F5-1BC9605A48A0}"/>
              </a:ext>
            </a:extLst>
          </p:cNvPr>
          <p:cNvSpPr>
            <a:spLocks noGrp="1"/>
          </p:cNvSpPr>
          <p:nvPr>
            <p:ph idx="1"/>
          </p:nvPr>
        </p:nvSpPr>
        <p:spPr>
          <a:xfrm>
            <a:off x="457200" y="1600201"/>
            <a:ext cx="11106150" cy="2478314"/>
          </a:xfrm>
        </p:spPr>
        <p:txBody>
          <a:bodyPr/>
          <a:lstStyle/>
          <a:p>
            <a:r>
              <a:rPr lang="et-EE" dirty="0"/>
              <a:t>Individuaalse kaevu, kogumismahuti või kohtpuhasti puhul on tegemist eelkõige kinnistupõhise investeeringuga, mitte reguleeritud veeteenuse tariifiga.</a:t>
            </a:r>
          </a:p>
          <a:p>
            <a:r>
              <a:rPr lang="et-EE" dirty="0"/>
              <a:t>Omaveevärkide investeeringu 2033. aasta üldistatud lisakulu on 2,46 eurot kuus inimese kohta ja hajaasustuse reoveekäitlusel 13,62 eurot. </a:t>
            </a:r>
            <a:endParaRPr lang="en-US" dirty="0"/>
          </a:p>
        </p:txBody>
      </p:sp>
      <p:pic>
        <p:nvPicPr>
          <p:cNvPr id="5" name="Pilt 4">
            <a:extLst>
              <a:ext uri="{FF2B5EF4-FFF2-40B4-BE49-F238E27FC236}">
                <a16:creationId xmlns:a16="http://schemas.microsoft.com/office/drawing/2014/main" id="{4945E753-7F09-D624-4860-A6F0FE15DC66}"/>
              </a:ext>
            </a:extLst>
          </p:cNvPr>
          <p:cNvPicPr>
            <a:picLocks noChangeAspect="1"/>
          </p:cNvPicPr>
          <p:nvPr/>
        </p:nvPicPr>
        <p:blipFill>
          <a:blip r:embed="rId2"/>
          <a:stretch>
            <a:fillRect/>
          </a:stretch>
        </p:blipFill>
        <p:spPr>
          <a:xfrm>
            <a:off x="995715" y="3866297"/>
            <a:ext cx="10048431" cy="2070046"/>
          </a:xfrm>
          <a:prstGeom prst="rect">
            <a:avLst/>
          </a:prstGeom>
        </p:spPr>
      </p:pic>
    </p:spTree>
    <p:extLst>
      <p:ext uri="{BB962C8B-B14F-4D97-AF65-F5344CB8AC3E}">
        <p14:creationId xmlns:p14="http://schemas.microsoft.com/office/powerpoint/2010/main" val="12345585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1CEEA76D-D3D3-F6CF-7A35-7FD381C50C94}"/>
              </a:ext>
            </a:extLst>
          </p:cNvPr>
          <p:cNvSpPr>
            <a:spLocks noGrp="1"/>
          </p:cNvSpPr>
          <p:nvPr>
            <p:ph type="title"/>
          </p:nvPr>
        </p:nvSpPr>
        <p:spPr/>
        <p:txBody>
          <a:bodyPr/>
          <a:lstStyle/>
          <a:p>
            <a:r>
              <a:rPr lang="et-EE" dirty="0"/>
              <a:t>Riigipoolse toetuse vajadus</a:t>
            </a:r>
            <a:endParaRPr lang="en-US" dirty="0"/>
          </a:p>
        </p:txBody>
      </p:sp>
      <p:sp>
        <p:nvSpPr>
          <p:cNvPr id="3" name="Sisu kohatäide 2">
            <a:extLst>
              <a:ext uri="{FF2B5EF4-FFF2-40B4-BE49-F238E27FC236}">
                <a16:creationId xmlns:a16="http://schemas.microsoft.com/office/drawing/2014/main" id="{F96D1679-4ADE-82F8-DE30-45A69A433F79}"/>
              </a:ext>
            </a:extLst>
          </p:cNvPr>
          <p:cNvSpPr>
            <a:spLocks noGrp="1"/>
          </p:cNvSpPr>
          <p:nvPr>
            <p:ph idx="1"/>
          </p:nvPr>
        </p:nvSpPr>
        <p:spPr>
          <a:xfrm>
            <a:off x="457200" y="1600200"/>
            <a:ext cx="11106150" cy="4611914"/>
          </a:xfrm>
        </p:spPr>
        <p:txBody>
          <a:bodyPr>
            <a:normAutofit lnSpcReduction="10000"/>
          </a:bodyPr>
          <a:lstStyle/>
          <a:p>
            <a:r>
              <a:rPr lang="et-EE" dirty="0"/>
              <a:t>Riigipoolse </a:t>
            </a:r>
            <a:r>
              <a:rPr lang="et-EE" b="1" dirty="0"/>
              <a:t>toetuse</a:t>
            </a:r>
            <a:r>
              <a:rPr lang="et-EE" dirty="0"/>
              <a:t> koguvajadus on ligikaudu 4,1 mln eurot.</a:t>
            </a:r>
          </a:p>
          <a:p>
            <a:endParaRPr lang="et-EE" dirty="0"/>
          </a:p>
          <a:p>
            <a:endParaRPr lang="et-EE" dirty="0"/>
          </a:p>
          <a:p>
            <a:endParaRPr lang="et-EE" dirty="0"/>
          </a:p>
          <a:p>
            <a:r>
              <a:rPr lang="et-EE" b="1" dirty="0"/>
              <a:t>Investeeringute</a:t>
            </a:r>
            <a:r>
              <a:rPr lang="et-EE" dirty="0"/>
              <a:t> elluviimiseks on vajalik </a:t>
            </a:r>
            <a:r>
              <a:rPr lang="et-EE" b="1" dirty="0"/>
              <a:t>riigipoolne tagatis </a:t>
            </a:r>
            <a:r>
              <a:rPr lang="et-EE" dirty="0"/>
              <a:t>vajaliku summa laenamiseks.</a:t>
            </a:r>
          </a:p>
          <a:p>
            <a:r>
              <a:rPr lang="en-US" dirty="0"/>
              <a:t>Hajaasustuse </a:t>
            </a:r>
            <a:r>
              <a:rPr lang="en-US" dirty="0" err="1"/>
              <a:t>investeeringuteks</a:t>
            </a:r>
            <a:r>
              <a:rPr lang="en-US" dirty="0"/>
              <a:t> on </a:t>
            </a:r>
            <a:r>
              <a:rPr lang="en-US" dirty="0" err="1"/>
              <a:t>soovituslik</a:t>
            </a:r>
            <a:r>
              <a:rPr lang="en-US" dirty="0"/>
              <a:t> </a:t>
            </a:r>
            <a:r>
              <a:rPr lang="en-US" dirty="0" err="1"/>
              <a:t>kujundada</a:t>
            </a:r>
            <a:r>
              <a:rPr lang="en-US" dirty="0"/>
              <a:t> </a:t>
            </a:r>
            <a:r>
              <a:rPr lang="en-US" dirty="0" err="1"/>
              <a:t>eraldi</a:t>
            </a:r>
            <a:r>
              <a:rPr lang="en-US" dirty="0"/>
              <a:t> </a:t>
            </a:r>
            <a:r>
              <a:rPr lang="en-US" dirty="0" err="1"/>
              <a:t>riigipoolne</a:t>
            </a:r>
            <a:r>
              <a:rPr lang="en-US" dirty="0"/>
              <a:t> </a:t>
            </a:r>
            <a:r>
              <a:rPr lang="en-US" b="1" dirty="0" err="1"/>
              <a:t>toetusmeede</a:t>
            </a:r>
            <a:endParaRPr lang="et-EE" b="1" dirty="0"/>
          </a:p>
          <a:p>
            <a:pPr lvl="1"/>
            <a:r>
              <a:rPr lang="et-EE" dirty="0"/>
              <a:t>Eelistada tuleks püsielanikega kinnistuid, tervise- ja keskkonnariski vähendavaid lahendusi ning piirkondi, kus liitumine ÜVVK-</a:t>
            </a:r>
            <a:r>
              <a:rPr lang="et-EE" dirty="0" err="1"/>
              <a:t>ga</a:t>
            </a:r>
            <a:r>
              <a:rPr lang="et-EE" dirty="0"/>
              <a:t> ei ole tehniliselt ega majanduslikult mõistlik.</a:t>
            </a:r>
            <a:endParaRPr lang="en-US" dirty="0"/>
          </a:p>
          <a:p>
            <a:endParaRPr lang="en-US" dirty="0"/>
          </a:p>
        </p:txBody>
      </p:sp>
      <p:pic>
        <p:nvPicPr>
          <p:cNvPr id="6" name="Pilt 5">
            <a:extLst>
              <a:ext uri="{FF2B5EF4-FFF2-40B4-BE49-F238E27FC236}">
                <a16:creationId xmlns:a16="http://schemas.microsoft.com/office/drawing/2014/main" id="{964D323D-282F-9BA8-6A73-47A1AC7ACA80}"/>
              </a:ext>
            </a:extLst>
          </p:cNvPr>
          <p:cNvPicPr>
            <a:picLocks noChangeAspect="1"/>
          </p:cNvPicPr>
          <p:nvPr/>
        </p:nvPicPr>
        <p:blipFill>
          <a:blip r:embed="rId2"/>
          <a:stretch>
            <a:fillRect/>
          </a:stretch>
        </p:blipFill>
        <p:spPr>
          <a:xfrm>
            <a:off x="628650" y="2097396"/>
            <a:ext cx="10692494" cy="1955150"/>
          </a:xfrm>
          <a:prstGeom prst="rect">
            <a:avLst/>
          </a:prstGeom>
        </p:spPr>
      </p:pic>
    </p:spTree>
    <p:extLst>
      <p:ext uri="{BB962C8B-B14F-4D97-AF65-F5344CB8AC3E}">
        <p14:creationId xmlns:p14="http://schemas.microsoft.com/office/powerpoint/2010/main" val="19788164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AC2FA37E-9491-C199-7517-B97B03935F24}"/>
              </a:ext>
            </a:extLst>
          </p:cNvPr>
          <p:cNvSpPr>
            <a:spLocks noGrp="1"/>
          </p:cNvSpPr>
          <p:nvPr>
            <p:ph type="title"/>
          </p:nvPr>
        </p:nvSpPr>
        <p:spPr/>
        <p:txBody>
          <a:bodyPr/>
          <a:lstStyle/>
          <a:p>
            <a:r>
              <a:rPr lang="et-EE" noProof="0" dirty="0"/>
              <a:t>Kokkuvõte</a:t>
            </a:r>
          </a:p>
        </p:txBody>
      </p:sp>
      <p:sp>
        <p:nvSpPr>
          <p:cNvPr id="3" name="Sisu kohatäide 2">
            <a:extLst>
              <a:ext uri="{FF2B5EF4-FFF2-40B4-BE49-F238E27FC236}">
                <a16:creationId xmlns:a16="http://schemas.microsoft.com/office/drawing/2014/main" id="{1CCB9F13-C1BB-2D25-6366-6CBE3178A773}"/>
              </a:ext>
            </a:extLst>
          </p:cNvPr>
          <p:cNvSpPr>
            <a:spLocks noGrp="1"/>
          </p:cNvSpPr>
          <p:nvPr>
            <p:ph idx="1"/>
          </p:nvPr>
        </p:nvSpPr>
        <p:spPr/>
        <p:txBody>
          <a:bodyPr>
            <a:normAutofit lnSpcReduction="10000"/>
          </a:bodyPr>
          <a:lstStyle/>
          <a:p>
            <a:r>
              <a:rPr lang="et-EE" dirty="0"/>
              <a:t>Ida-Virumaa elanikkond väheneb</a:t>
            </a:r>
          </a:p>
          <a:p>
            <a:pPr lvl="1"/>
            <a:r>
              <a:rPr lang="et-EE" noProof="0" dirty="0"/>
              <a:t>95% elanikest kasutab ÜV</a:t>
            </a:r>
          </a:p>
          <a:p>
            <a:pPr lvl="1"/>
            <a:r>
              <a:rPr lang="et-EE" dirty="0"/>
              <a:t>Omaveevärkide seisukord on probleemne</a:t>
            </a:r>
          </a:p>
          <a:p>
            <a:r>
              <a:rPr lang="et-EE" dirty="0"/>
              <a:t>Tänu kaevandustele on maakonnale iseloomulik suhteliselt suur väikeste ÜV süsteemide osakaal</a:t>
            </a:r>
          </a:p>
          <a:p>
            <a:pPr lvl="1"/>
            <a:r>
              <a:rPr lang="et-EE" dirty="0"/>
              <a:t>Kriisisituatsioonis haavatavad + hoolduskulud on suured</a:t>
            </a:r>
          </a:p>
          <a:p>
            <a:pPr lvl="1"/>
            <a:r>
              <a:rPr lang="et-EE" noProof="0" dirty="0"/>
              <a:t>Soovituslik on liikuda ÜV süsteemide ühendamise suunas</a:t>
            </a:r>
          </a:p>
          <a:p>
            <a:r>
              <a:rPr lang="et-EE" dirty="0"/>
              <a:t>Põhjaveevarude  suurendamise vajadust pole</a:t>
            </a:r>
          </a:p>
          <a:p>
            <a:pPr lvl="1"/>
            <a:r>
              <a:rPr lang="et-EE" dirty="0"/>
              <a:t>Kurtna-</a:t>
            </a:r>
            <a:r>
              <a:rPr lang="et-EE" dirty="0" err="1"/>
              <a:t>Vasavere</a:t>
            </a:r>
            <a:r>
              <a:rPr lang="et-EE" dirty="0"/>
              <a:t> veehaarde veevõtu vähenemist on võimalik kompenseerida VTJ täiustamise ning Lõuna veehaarde kasutuselevõtuga</a:t>
            </a:r>
          </a:p>
          <a:p>
            <a:pPr lvl="1"/>
            <a:r>
              <a:rPr lang="et-EE" dirty="0"/>
              <a:t>Uute perspektiivsete tööstuste puhul on mõistlikum neil oma veehaarded rajada</a:t>
            </a:r>
          </a:p>
        </p:txBody>
      </p:sp>
    </p:spTree>
    <p:extLst>
      <p:ext uri="{BB962C8B-B14F-4D97-AF65-F5344CB8AC3E}">
        <p14:creationId xmlns:p14="http://schemas.microsoft.com/office/powerpoint/2010/main" val="24701494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9C318035-156A-1126-216B-DCDC68DCB0ED}"/>
              </a:ext>
            </a:extLst>
          </p:cNvPr>
          <p:cNvSpPr>
            <a:spLocks noGrp="1"/>
          </p:cNvSpPr>
          <p:nvPr>
            <p:ph type="title"/>
          </p:nvPr>
        </p:nvSpPr>
        <p:spPr/>
        <p:txBody>
          <a:bodyPr/>
          <a:lstStyle/>
          <a:p>
            <a:r>
              <a:rPr lang="et-EE" dirty="0"/>
              <a:t>Kokkuvõte</a:t>
            </a:r>
            <a:endParaRPr lang="en-US" dirty="0"/>
          </a:p>
        </p:txBody>
      </p:sp>
      <p:sp>
        <p:nvSpPr>
          <p:cNvPr id="3" name="Sisu kohatäide 2">
            <a:extLst>
              <a:ext uri="{FF2B5EF4-FFF2-40B4-BE49-F238E27FC236}">
                <a16:creationId xmlns:a16="http://schemas.microsoft.com/office/drawing/2014/main" id="{F9537E8B-CC81-5396-B56A-583E2A528CDC}"/>
              </a:ext>
            </a:extLst>
          </p:cNvPr>
          <p:cNvSpPr>
            <a:spLocks noGrp="1"/>
          </p:cNvSpPr>
          <p:nvPr>
            <p:ph idx="1"/>
          </p:nvPr>
        </p:nvSpPr>
        <p:spPr/>
        <p:txBody>
          <a:bodyPr/>
          <a:lstStyle/>
          <a:p>
            <a:r>
              <a:rPr lang="et-EE" dirty="0"/>
              <a:t>Maakonna investeeringutevajadus on hinnanguliselt 104,1 miljonit eurot: </a:t>
            </a:r>
          </a:p>
          <a:p>
            <a:pPr lvl="1"/>
            <a:r>
              <a:rPr lang="et-EE" dirty="0"/>
              <a:t>49,9 miljonit vee-ettevõtjate joogiveevarustusele, </a:t>
            </a:r>
          </a:p>
          <a:p>
            <a:pPr lvl="1"/>
            <a:r>
              <a:rPr lang="et-EE" dirty="0"/>
              <a:t>8,6 miljonit hajaasustuse omaveevärkidele </a:t>
            </a:r>
          </a:p>
          <a:p>
            <a:pPr lvl="1"/>
            <a:r>
              <a:rPr lang="et-EE" dirty="0"/>
              <a:t>45,6 miljonit hajaasustuse reoveekäitlusele. </a:t>
            </a:r>
          </a:p>
          <a:p>
            <a:r>
              <a:rPr lang="et-EE" dirty="0"/>
              <a:t>Vajalikud on riigipoolsed toetus- ning tagatismeetmed.</a:t>
            </a:r>
            <a:endParaRPr lang="en-US" dirty="0"/>
          </a:p>
        </p:txBody>
      </p:sp>
    </p:spTree>
    <p:extLst>
      <p:ext uri="{BB962C8B-B14F-4D97-AF65-F5344CB8AC3E}">
        <p14:creationId xmlns:p14="http://schemas.microsoft.com/office/powerpoint/2010/main" val="41497122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lt 3">
            <a:extLst>
              <a:ext uri="{FF2B5EF4-FFF2-40B4-BE49-F238E27FC236}">
                <a16:creationId xmlns:a16="http://schemas.microsoft.com/office/drawing/2014/main" id="{72FBFFF7-BDEF-A7B0-4C29-491A460F4889}"/>
              </a:ext>
            </a:extLst>
          </p:cNvPr>
          <p:cNvPicPr>
            <a:picLocks noChangeAspect="1"/>
          </p:cNvPicPr>
          <p:nvPr/>
        </p:nvPicPr>
        <p:blipFill>
          <a:blip r:embed="rId3"/>
          <a:stretch>
            <a:fillRect/>
          </a:stretch>
        </p:blipFill>
        <p:spPr>
          <a:xfrm>
            <a:off x="2518229" y="1005112"/>
            <a:ext cx="6596742" cy="4947557"/>
          </a:xfrm>
          <a:prstGeom prst="rect">
            <a:avLst/>
          </a:prstGeom>
        </p:spPr>
      </p:pic>
      <p:sp>
        <p:nvSpPr>
          <p:cNvPr id="2" name="Title 1">
            <a:extLst>
              <a:ext uri="{FF2B5EF4-FFF2-40B4-BE49-F238E27FC236}">
                <a16:creationId xmlns:a16="http://schemas.microsoft.com/office/drawing/2014/main" id="{EE11A2A0-052F-E7F5-53DE-5F943BA29EEA}"/>
              </a:ext>
            </a:extLst>
          </p:cNvPr>
          <p:cNvSpPr>
            <a:spLocks noGrp="1"/>
          </p:cNvSpPr>
          <p:nvPr>
            <p:ph type="ctrTitle"/>
          </p:nvPr>
        </p:nvSpPr>
        <p:spPr>
          <a:xfrm>
            <a:off x="685799" y="1844674"/>
            <a:ext cx="10779919" cy="3514725"/>
          </a:xfrm>
        </p:spPr>
        <p:txBody>
          <a:bodyPr>
            <a:normAutofit/>
          </a:bodyPr>
          <a:lstStyle/>
          <a:p>
            <a:pPr algn="ctr"/>
            <a:r>
              <a:rPr lang="et-EE" sz="4400" b="1" noProof="0" dirty="0"/>
              <a:t>Tänan!</a:t>
            </a:r>
            <a:br>
              <a:rPr lang="et-EE" sz="4400" b="1" noProof="0" dirty="0"/>
            </a:br>
            <a:br>
              <a:rPr lang="et-EE" sz="4400" b="1" noProof="0" dirty="0"/>
            </a:br>
            <a:r>
              <a:rPr lang="et-EE" sz="1600" b="1" noProof="0" dirty="0"/>
              <a:t>vallo.korgmaa@ekuk.ee</a:t>
            </a:r>
            <a:endParaRPr lang="et-EE" noProof="0" dirty="0"/>
          </a:p>
        </p:txBody>
      </p:sp>
    </p:spTree>
    <p:extLst>
      <p:ext uri="{BB962C8B-B14F-4D97-AF65-F5344CB8AC3E}">
        <p14:creationId xmlns:p14="http://schemas.microsoft.com/office/powerpoint/2010/main" val="2790417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1261</TotalTime>
  <Words>4642</Words>
  <Application>Microsoft Office PowerPoint</Application>
  <PresentationFormat>Laiekraan</PresentationFormat>
  <Paragraphs>793</Paragraphs>
  <Slides>59</Slides>
  <Notes>8</Notes>
  <HiddenSlides>0</HiddenSlides>
  <MMClips>0</MMClips>
  <ScaleCrop>false</ScaleCrop>
  <HeadingPairs>
    <vt:vector size="6" baseType="variant">
      <vt:variant>
        <vt:lpstr>Kasutatud fondid</vt:lpstr>
      </vt:variant>
      <vt:variant>
        <vt:i4>6</vt:i4>
      </vt:variant>
      <vt:variant>
        <vt:lpstr>Kujundus</vt:lpstr>
      </vt:variant>
      <vt:variant>
        <vt:i4>1</vt:i4>
      </vt:variant>
      <vt:variant>
        <vt:lpstr>Slaidipealkirjad</vt:lpstr>
      </vt:variant>
      <vt:variant>
        <vt:i4>59</vt:i4>
      </vt:variant>
    </vt:vector>
  </HeadingPairs>
  <TitlesOfParts>
    <vt:vector size="66" baseType="lpstr">
      <vt:lpstr>Aptos</vt:lpstr>
      <vt:lpstr>Aptos Display</vt:lpstr>
      <vt:lpstr>Aptos Narrow</vt:lpstr>
      <vt:lpstr>Arial</vt:lpstr>
      <vt:lpstr>Calibri</vt:lpstr>
      <vt:lpstr>Symbol</vt:lpstr>
      <vt:lpstr>Office Theme</vt:lpstr>
      <vt:lpstr>Ida-Virumaa joogivee  varustuskindluse uuring</vt:lpstr>
      <vt:lpstr>Päevakava</vt:lpstr>
      <vt:lpstr>Töö eesmärgid</vt:lpstr>
      <vt:lpstr>Metoodika</vt:lpstr>
      <vt:lpstr>Riskihinnangud</vt:lpstr>
      <vt:lpstr>Ida-Virumaa</vt:lpstr>
      <vt:lpstr>Ida-Virumaa</vt:lpstr>
      <vt:lpstr>Ühisveevärgid - veehaarded</vt:lpstr>
      <vt:lpstr>Ühisveevärgid – toorvee kvaliteet</vt:lpstr>
      <vt:lpstr>Ühisveevärgid – puurkaevude seisukord</vt:lpstr>
      <vt:lpstr>Ühisveevärgid – puurkaevude seisukord</vt:lpstr>
      <vt:lpstr>Ühisveevärgid - toitealad</vt:lpstr>
      <vt:lpstr>Toitealad</vt:lpstr>
      <vt:lpstr>Ühisveevärgid – veetöötlus</vt:lpstr>
      <vt:lpstr>Ühisveevärgid - veetöötlus</vt:lpstr>
      <vt:lpstr>Ühisveevärgid - mahutid</vt:lpstr>
      <vt:lpstr>Ühisveevärgid - jaotusvõrk</vt:lpstr>
      <vt:lpstr>Ühisveevärgid - jaotusvõrk</vt:lpstr>
      <vt:lpstr>Ühisveevärkide joogivee kvaliteet</vt:lpstr>
      <vt:lpstr>Taristu turvalisus</vt:lpstr>
      <vt:lpstr>Vee-ettevõtete valmisolek</vt:lpstr>
      <vt:lpstr>Investeerimisplaanid ÜVK AK-de järgi</vt:lpstr>
      <vt:lpstr>Omaveevärgid</vt:lpstr>
      <vt:lpstr>OV – kaevude seisukord</vt:lpstr>
      <vt:lpstr>OV veevõtt</vt:lpstr>
      <vt:lpstr>OV veetöötlus </vt:lpstr>
      <vt:lpstr>OV joogivee kvaliteet</vt:lpstr>
      <vt:lpstr>Veevarude analüüs</vt:lpstr>
      <vt:lpstr>Põhjavee kogumid</vt:lpstr>
      <vt:lpstr>Põhjaveevarude  suurendamise vajadust pole</vt:lpstr>
      <vt:lpstr>Pinnavesi</vt:lpstr>
      <vt:lpstr>Praegune veevõtt</vt:lpstr>
      <vt:lpstr>Põhjavee kasutamine</vt:lpstr>
      <vt:lpstr>Pinnavee kasutamine</vt:lpstr>
      <vt:lpstr>Tulevikus perspektiivselt lisanduv veevajadus</vt:lpstr>
      <vt:lpstr>Tulevikus lisanduvad perspektiivsed arendused</vt:lpstr>
      <vt:lpstr>Võimalik veevõtu vähenemine tulevikus</vt:lpstr>
      <vt:lpstr>Kurtna-Vasavere veevõtu vähenemine</vt:lpstr>
      <vt:lpstr>Probleemid</vt:lpstr>
      <vt:lpstr>Kohtla-Järve ja Jõhvi prk alternatiivsed veehaarded</vt:lpstr>
      <vt:lpstr>Pilootkatsed</vt:lpstr>
      <vt:lpstr>Ida-Virumaa  peamised riskid ja nende maandamise võimalused joogiveevarustuse seisukohalt</vt:lpstr>
      <vt:lpstr>Ahtme-Kurnta-Vasavere süsteemi ressursi ja kvaliteedipiirang</vt:lpstr>
      <vt:lpstr>Narva ja Vasavere-Ahtme toorveetorude seisukord</vt:lpstr>
      <vt:lpstr>Vee-ettevõtete personali valmisolek kriisisituatsioonis hakkamasaamiseks</vt:lpstr>
      <vt:lpstr>Veevarustuse killustatus suure arvu väikeste veevärkide vahel</vt:lpstr>
      <vt:lpstr>Veevarustuse killustatus suure arvu väikeste veevärkide vahel</vt:lpstr>
      <vt:lpstr>Energiajulgeolek ja veeteenuse tagamine</vt:lpstr>
      <vt:lpstr>Veetöötluse puudujäägid</vt:lpstr>
      <vt:lpstr>Põhjavee kvaliteedi halvenemisest tulenevad riskid</vt:lpstr>
      <vt:lpstr>Omaveevarustuse riskid</vt:lpstr>
      <vt:lpstr>Investeerimisvajadused</vt:lpstr>
      <vt:lpstr>Meetmete sotsiaal-majanduslikud mõjud</vt:lpstr>
      <vt:lpstr>Mõju joogiveetariifile</vt:lpstr>
      <vt:lpstr>Omaveevärgid</vt:lpstr>
      <vt:lpstr>Riigipoolse toetuse vajadus</vt:lpstr>
      <vt:lpstr>Kokkuvõte</vt:lpstr>
      <vt:lpstr>Kokkuvõte</vt:lpstr>
      <vt:lpstr>Tänan!  vallo.korgmaa@ekuk.ee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Priit Alumaa</dc:creator>
  <cp:lastModifiedBy>Vallo Kõrgmaa</cp:lastModifiedBy>
  <cp:revision>35</cp:revision>
  <dcterms:created xsi:type="dcterms:W3CDTF">2025-03-14T10:48:31Z</dcterms:created>
  <dcterms:modified xsi:type="dcterms:W3CDTF">2026-08-24T13:38:20Z</dcterms:modified>
</cp:coreProperties>
</file>